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84" r:id="rId3"/>
    <p:sldId id="288" r:id="rId4"/>
    <p:sldId id="289" r:id="rId5"/>
    <p:sldId id="303" r:id="rId6"/>
    <p:sldId id="291" r:id="rId7"/>
    <p:sldId id="278" r:id="rId8"/>
    <p:sldId id="274" r:id="rId9"/>
    <p:sldId id="275" r:id="rId10"/>
    <p:sldId id="276" r:id="rId11"/>
    <p:sldId id="279" r:id="rId12"/>
    <p:sldId id="258" r:id="rId13"/>
    <p:sldId id="292" r:id="rId14"/>
    <p:sldId id="262" r:id="rId15"/>
    <p:sldId id="285" r:id="rId16"/>
    <p:sldId id="263" r:id="rId17"/>
    <p:sldId id="293" r:id="rId18"/>
    <p:sldId id="294" r:id="rId19"/>
    <p:sldId id="295" r:id="rId20"/>
    <p:sldId id="266" r:id="rId21"/>
    <p:sldId id="280" r:id="rId22"/>
    <p:sldId id="296" r:id="rId23"/>
    <p:sldId id="260" r:id="rId24"/>
    <p:sldId id="269" r:id="rId25"/>
    <p:sldId id="270" r:id="rId26"/>
    <p:sldId id="297" r:id="rId27"/>
    <p:sldId id="282" r:id="rId28"/>
    <p:sldId id="283" r:id="rId29"/>
    <p:sldId id="299" r:id="rId30"/>
    <p:sldId id="257" r:id="rId31"/>
    <p:sldId id="306" r:id="rId32"/>
    <p:sldId id="259" r:id="rId33"/>
    <p:sldId id="307" r:id="rId34"/>
    <p:sldId id="261" r:id="rId35"/>
    <p:sldId id="308" r:id="rId36"/>
    <p:sldId id="309" r:id="rId37"/>
    <p:sldId id="264" r:id="rId38"/>
    <p:sldId id="265" r:id="rId39"/>
    <p:sldId id="304" r:id="rId40"/>
    <p:sldId id="305" r:id="rId41"/>
    <p:sldId id="301" r:id="rId42"/>
    <p:sldId id="30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977"/>
    <a:srgbClr val="E89C20"/>
    <a:srgbClr val="E2C082"/>
    <a:srgbClr val="EBB2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4660"/>
  </p:normalViewPr>
  <p:slideViewPr>
    <p:cSldViewPr snapToGrid="0">
      <p:cViewPr varScale="1">
        <p:scale>
          <a:sx n="67" d="100"/>
          <a:sy n="67" d="100"/>
        </p:scale>
        <p:origin x="27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BE80C-0CBF-47D7-8E2C-6FE36A2A3F37}" type="doc">
      <dgm:prSet loTypeId="urn:microsoft.com/office/officeart/2005/8/layout/process1" loCatId="process" qsTypeId="urn:microsoft.com/office/officeart/2005/8/quickstyle/simple1" qsCatId="simple" csTypeId="urn:microsoft.com/office/officeart/2005/8/colors/accent1_2" csCatId="accent1" phldr="1"/>
      <dgm:spPr/>
    </dgm:pt>
    <dgm:pt modelId="{2757EA73-47A3-48B7-AA59-EECCC74C91D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Source</a:t>
          </a:r>
        </a:p>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Azure SQL DB</a:t>
          </a:r>
        </a:p>
      </dgm:t>
    </dgm:pt>
    <dgm:pt modelId="{0A8D6F4B-2308-4143-A959-89B71CDAF467}" type="parTrans" cxnId="{2E9E89A6-EF42-4B6B-8B2A-390847BD6D65}">
      <dgm:prSet/>
      <dgm:spPr/>
      <dgm:t>
        <a:bodyPr/>
        <a:lstStyle/>
        <a:p>
          <a:endParaRPr lang="en-US"/>
        </a:p>
      </dgm:t>
    </dgm:pt>
    <dgm:pt modelId="{AB5F3C49-E363-4900-BBD6-C1A539ABCE29}" type="sibTrans" cxnId="{2E9E89A6-EF42-4B6B-8B2A-390847BD6D65}">
      <dgm:prSet/>
      <dgm:spPr>
        <a:ln>
          <a:solidFill>
            <a:schemeClr val="tx1"/>
          </a:solidFill>
        </a:ln>
      </dgm:spPr>
      <dgm:t>
        <a:bodyPr/>
        <a:lstStyle/>
        <a:p>
          <a:endParaRPr lang="en-US"/>
        </a:p>
      </dgm:t>
    </dgm:pt>
    <dgm:pt modelId="{62BA0C6F-570E-4BDD-B165-F8A0E374291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Sink</a:t>
          </a:r>
        </a:p>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ADLS</a:t>
          </a:r>
        </a:p>
      </dgm:t>
    </dgm:pt>
    <dgm:pt modelId="{7528D3C0-BD0F-4484-AE9F-F46254B66436}" type="parTrans" cxnId="{45CE9E7A-CB0A-4252-AD3C-F471505C9AA8}">
      <dgm:prSet/>
      <dgm:spPr/>
      <dgm:t>
        <a:bodyPr/>
        <a:lstStyle/>
        <a:p>
          <a:endParaRPr lang="en-US"/>
        </a:p>
      </dgm:t>
    </dgm:pt>
    <dgm:pt modelId="{6707FB02-DB26-4B1E-9903-AC652E5A4871}" type="sibTrans" cxnId="{45CE9E7A-CB0A-4252-AD3C-F471505C9AA8}">
      <dgm:prSet/>
      <dgm:spPr/>
      <dgm:t>
        <a:bodyPr/>
        <a:lstStyle/>
        <a:p>
          <a:endParaRPr lang="en-US"/>
        </a:p>
      </dgm:t>
    </dgm:pt>
    <dgm:pt modelId="{F51AA1E3-2858-421E-9A74-CD533817E44F}">
      <dgm:prSet phldrT="[Text]" custT="1"/>
      <dgm:spPr>
        <a:solidFill>
          <a:srgbClr val="E89C20"/>
        </a:solidFill>
      </dgm:spPr>
      <dgm:t>
        <a:bodyPr/>
        <a:lstStyle/>
        <a:p>
          <a:r>
            <a:rPr lang="en-US" sz="2200" kern="1200" dirty="0">
              <a:solidFill>
                <a:prstClr val="black"/>
              </a:solidFill>
              <a:latin typeface="Calibri" panose="020F0502020204030204"/>
              <a:ea typeface="+mn-ea"/>
              <a:cs typeface="+mn-cs"/>
            </a:rPr>
            <a:t>ADF</a:t>
          </a:r>
        </a:p>
      </dgm:t>
    </dgm:pt>
    <dgm:pt modelId="{DE7E1B92-C796-459D-B8B4-8A7ED687BD4C}" type="parTrans" cxnId="{A41DDB1B-BA52-4A94-B399-BBCE7A2A2AE4}">
      <dgm:prSet/>
      <dgm:spPr/>
      <dgm:t>
        <a:bodyPr/>
        <a:lstStyle/>
        <a:p>
          <a:endParaRPr lang="en-US"/>
        </a:p>
      </dgm:t>
    </dgm:pt>
    <dgm:pt modelId="{9E31CD01-1C39-444B-94B6-AF1E77C3DF82}" type="sibTrans" cxnId="{A41DDB1B-BA52-4A94-B399-BBCE7A2A2AE4}">
      <dgm:prSet/>
      <dgm:spPr>
        <a:ln>
          <a:solidFill>
            <a:schemeClr val="tx1"/>
          </a:solidFill>
        </a:ln>
      </dgm:spPr>
      <dgm:t>
        <a:bodyPr/>
        <a:lstStyle/>
        <a:p>
          <a:endParaRPr lang="en-US"/>
        </a:p>
      </dgm:t>
    </dgm:pt>
    <dgm:pt modelId="{233FC57C-8B8A-4D92-8C19-77E36862F533}" type="pres">
      <dgm:prSet presAssocID="{926BE80C-0CBF-47D7-8E2C-6FE36A2A3F37}" presName="Name0" presStyleCnt="0">
        <dgm:presLayoutVars>
          <dgm:dir/>
          <dgm:resizeHandles val="exact"/>
        </dgm:presLayoutVars>
      </dgm:prSet>
      <dgm:spPr/>
    </dgm:pt>
    <dgm:pt modelId="{94B1F36A-560D-40B1-8763-3D4A5928E7AD}" type="pres">
      <dgm:prSet presAssocID="{2757EA73-47A3-48B7-AA59-EECCC74C91D7}" presName="node" presStyleLbl="node1" presStyleIdx="0" presStyleCnt="3" custLinFactNeighborX="-3981" custLinFactNeighborY="0">
        <dgm:presLayoutVars>
          <dgm:bulletEnabled val="1"/>
        </dgm:presLayoutVars>
      </dgm:prSet>
      <dgm:spPr>
        <a:xfrm>
          <a:off x="0" y="25037"/>
          <a:ext cx="1775768" cy="1065461"/>
        </a:xfrm>
        <a:prstGeom prst="roundRect">
          <a:avLst>
            <a:gd name="adj" fmla="val 10000"/>
          </a:avLst>
        </a:prstGeom>
      </dgm:spPr>
    </dgm:pt>
    <dgm:pt modelId="{CE9BB9D2-593B-46A0-A5FB-B332D2D6E204}" type="pres">
      <dgm:prSet presAssocID="{AB5F3C49-E363-4900-BBD6-C1A539ABCE29}" presName="sibTrans" presStyleLbl="sibTrans2D1" presStyleIdx="0" presStyleCnt="2"/>
      <dgm:spPr/>
    </dgm:pt>
    <dgm:pt modelId="{25D343DD-3788-4E08-996A-6C021AD68303}" type="pres">
      <dgm:prSet presAssocID="{AB5F3C49-E363-4900-BBD6-C1A539ABCE29}" presName="connectorText" presStyleLbl="sibTrans2D1" presStyleIdx="0" presStyleCnt="2"/>
      <dgm:spPr/>
    </dgm:pt>
    <dgm:pt modelId="{42A8619E-405B-46B0-9D80-E7AC1D7B24E9}" type="pres">
      <dgm:prSet presAssocID="{F51AA1E3-2858-421E-9A74-CD533817E44F}" presName="node" presStyleLbl="node1" presStyleIdx="1" presStyleCnt="3">
        <dgm:presLayoutVars>
          <dgm:bulletEnabled val="1"/>
        </dgm:presLayoutVars>
      </dgm:prSet>
      <dgm:spPr/>
    </dgm:pt>
    <dgm:pt modelId="{E4DC4DE8-6EE9-47A9-AA3F-EB7900734F9B}" type="pres">
      <dgm:prSet presAssocID="{9E31CD01-1C39-444B-94B6-AF1E77C3DF82}" presName="sibTrans" presStyleLbl="sibTrans2D1" presStyleIdx="1" presStyleCnt="2"/>
      <dgm:spPr/>
    </dgm:pt>
    <dgm:pt modelId="{D9BD5B60-BFD2-4099-861A-B0D6956BBEF4}" type="pres">
      <dgm:prSet presAssocID="{9E31CD01-1C39-444B-94B6-AF1E77C3DF82}" presName="connectorText" presStyleLbl="sibTrans2D1" presStyleIdx="1" presStyleCnt="2"/>
      <dgm:spPr/>
    </dgm:pt>
    <dgm:pt modelId="{31D4F32E-BC46-4B5D-8701-8ED7855EC227}" type="pres">
      <dgm:prSet presAssocID="{62BA0C6F-570E-4BDD-B165-F8A0E374291D}" presName="node" presStyleLbl="node1" presStyleIdx="2" presStyleCnt="3" custLinFactX="75196" custLinFactY="7941" custLinFactNeighborX="100000" custLinFactNeighborY="100000">
        <dgm:presLayoutVars>
          <dgm:bulletEnabled val="1"/>
        </dgm:presLayoutVars>
      </dgm:prSet>
      <dgm:spPr>
        <a:xfrm>
          <a:off x="4984034" y="50075"/>
          <a:ext cx="1775768" cy="1065461"/>
        </a:xfrm>
        <a:prstGeom prst="roundRect">
          <a:avLst>
            <a:gd name="adj" fmla="val 10000"/>
          </a:avLst>
        </a:prstGeom>
      </dgm:spPr>
    </dgm:pt>
  </dgm:ptLst>
  <dgm:cxnLst>
    <dgm:cxn modelId="{378F3D09-CB50-4388-ABFB-0BD081E0EAD8}" type="presOf" srcId="{9E31CD01-1C39-444B-94B6-AF1E77C3DF82}" destId="{D9BD5B60-BFD2-4099-861A-B0D6956BBEF4}" srcOrd="1" destOrd="0" presId="urn:microsoft.com/office/officeart/2005/8/layout/process1"/>
    <dgm:cxn modelId="{A41DDB1B-BA52-4A94-B399-BBCE7A2A2AE4}" srcId="{926BE80C-0CBF-47D7-8E2C-6FE36A2A3F37}" destId="{F51AA1E3-2858-421E-9A74-CD533817E44F}" srcOrd="1" destOrd="0" parTransId="{DE7E1B92-C796-459D-B8B4-8A7ED687BD4C}" sibTransId="{9E31CD01-1C39-444B-94B6-AF1E77C3DF82}"/>
    <dgm:cxn modelId="{26D5D522-815B-4EB1-934E-E08786BC2387}" type="presOf" srcId="{2757EA73-47A3-48B7-AA59-EECCC74C91D7}" destId="{94B1F36A-560D-40B1-8763-3D4A5928E7AD}" srcOrd="0" destOrd="0" presId="urn:microsoft.com/office/officeart/2005/8/layout/process1"/>
    <dgm:cxn modelId="{3CB0AE58-37D8-45D2-9511-B48F76441801}" type="presOf" srcId="{9E31CD01-1C39-444B-94B6-AF1E77C3DF82}" destId="{E4DC4DE8-6EE9-47A9-AA3F-EB7900734F9B}" srcOrd="0" destOrd="0" presId="urn:microsoft.com/office/officeart/2005/8/layout/process1"/>
    <dgm:cxn modelId="{45CE9E7A-CB0A-4252-AD3C-F471505C9AA8}" srcId="{926BE80C-0CBF-47D7-8E2C-6FE36A2A3F37}" destId="{62BA0C6F-570E-4BDD-B165-F8A0E374291D}" srcOrd="2" destOrd="0" parTransId="{7528D3C0-BD0F-4484-AE9F-F46254B66436}" sibTransId="{6707FB02-DB26-4B1E-9903-AC652E5A4871}"/>
    <dgm:cxn modelId="{5E066C7C-9BD7-4585-83AF-FE351A353817}" type="presOf" srcId="{F51AA1E3-2858-421E-9A74-CD533817E44F}" destId="{42A8619E-405B-46B0-9D80-E7AC1D7B24E9}" srcOrd="0" destOrd="0" presId="urn:microsoft.com/office/officeart/2005/8/layout/process1"/>
    <dgm:cxn modelId="{F137E485-9E1F-4F9A-98FC-C335A38D5C18}" type="presOf" srcId="{62BA0C6F-570E-4BDD-B165-F8A0E374291D}" destId="{31D4F32E-BC46-4B5D-8701-8ED7855EC227}" srcOrd="0" destOrd="0" presId="urn:microsoft.com/office/officeart/2005/8/layout/process1"/>
    <dgm:cxn modelId="{2E9E89A6-EF42-4B6B-8B2A-390847BD6D65}" srcId="{926BE80C-0CBF-47D7-8E2C-6FE36A2A3F37}" destId="{2757EA73-47A3-48B7-AA59-EECCC74C91D7}" srcOrd="0" destOrd="0" parTransId="{0A8D6F4B-2308-4143-A959-89B71CDAF467}" sibTransId="{AB5F3C49-E363-4900-BBD6-C1A539ABCE29}"/>
    <dgm:cxn modelId="{A3FC04AB-664D-4FEF-B30A-E7CAE0E1E46E}" type="presOf" srcId="{926BE80C-0CBF-47D7-8E2C-6FE36A2A3F37}" destId="{233FC57C-8B8A-4D92-8C19-77E36862F533}" srcOrd="0" destOrd="0" presId="urn:microsoft.com/office/officeart/2005/8/layout/process1"/>
    <dgm:cxn modelId="{C70131C0-03E7-46BD-82A8-15D2DE98F3FA}" type="presOf" srcId="{AB5F3C49-E363-4900-BBD6-C1A539ABCE29}" destId="{25D343DD-3788-4E08-996A-6C021AD68303}" srcOrd="1" destOrd="0" presId="urn:microsoft.com/office/officeart/2005/8/layout/process1"/>
    <dgm:cxn modelId="{612586F0-E665-4FD6-A8DD-52BD0B90C24E}" type="presOf" srcId="{AB5F3C49-E363-4900-BBD6-C1A539ABCE29}" destId="{CE9BB9D2-593B-46A0-A5FB-B332D2D6E204}" srcOrd="0" destOrd="0" presId="urn:microsoft.com/office/officeart/2005/8/layout/process1"/>
    <dgm:cxn modelId="{EA4A6E1D-7E3A-402B-A6AF-6E55AFEC0513}" type="presParOf" srcId="{233FC57C-8B8A-4D92-8C19-77E36862F533}" destId="{94B1F36A-560D-40B1-8763-3D4A5928E7AD}" srcOrd="0" destOrd="0" presId="urn:microsoft.com/office/officeart/2005/8/layout/process1"/>
    <dgm:cxn modelId="{89E2B978-8D0D-4A40-B607-31DA25BE73A6}" type="presParOf" srcId="{233FC57C-8B8A-4D92-8C19-77E36862F533}" destId="{CE9BB9D2-593B-46A0-A5FB-B332D2D6E204}" srcOrd="1" destOrd="0" presId="urn:microsoft.com/office/officeart/2005/8/layout/process1"/>
    <dgm:cxn modelId="{26C8A83D-F637-45CD-931C-E575493F6ED0}" type="presParOf" srcId="{CE9BB9D2-593B-46A0-A5FB-B332D2D6E204}" destId="{25D343DD-3788-4E08-996A-6C021AD68303}" srcOrd="0" destOrd="0" presId="urn:microsoft.com/office/officeart/2005/8/layout/process1"/>
    <dgm:cxn modelId="{C409598C-24FA-4EA2-92FE-42E7D2F6E296}" type="presParOf" srcId="{233FC57C-8B8A-4D92-8C19-77E36862F533}" destId="{42A8619E-405B-46B0-9D80-E7AC1D7B24E9}" srcOrd="2" destOrd="0" presId="urn:microsoft.com/office/officeart/2005/8/layout/process1"/>
    <dgm:cxn modelId="{7E1859C4-9A0C-4CBD-9D9E-AC51D7CC7EFE}" type="presParOf" srcId="{233FC57C-8B8A-4D92-8C19-77E36862F533}" destId="{E4DC4DE8-6EE9-47A9-AA3F-EB7900734F9B}" srcOrd="3" destOrd="0" presId="urn:microsoft.com/office/officeart/2005/8/layout/process1"/>
    <dgm:cxn modelId="{DD0F75F1-3DF1-49C3-8C83-DB1F8FD2B590}" type="presParOf" srcId="{E4DC4DE8-6EE9-47A9-AA3F-EB7900734F9B}" destId="{D9BD5B60-BFD2-4099-861A-B0D6956BBEF4}" srcOrd="0" destOrd="0" presId="urn:microsoft.com/office/officeart/2005/8/layout/process1"/>
    <dgm:cxn modelId="{62AFC3EE-3DA5-4656-91BB-1604A11337E5}" type="presParOf" srcId="{233FC57C-8B8A-4D92-8C19-77E36862F533}" destId="{31D4F32E-BC46-4B5D-8701-8ED7855EC22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6BE80C-0CBF-47D7-8E2C-6FE36A2A3F37}" type="doc">
      <dgm:prSet loTypeId="urn:microsoft.com/office/officeart/2005/8/layout/process1" loCatId="process" qsTypeId="urn:microsoft.com/office/officeart/2005/8/quickstyle/simple1" qsCatId="simple" csTypeId="urn:microsoft.com/office/officeart/2005/8/colors/accent1_2" csCatId="accent1" phldr="1"/>
      <dgm:spPr/>
    </dgm:pt>
    <dgm:pt modelId="{2757EA73-47A3-48B7-AA59-EECCC74C91D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r>
            <a:rPr lang="en-US" sz="2200" kern="1200" dirty="0">
              <a:solidFill>
                <a:schemeClr val="tx1"/>
              </a:solidFill>
              <a:latin typeface="Calibri" panose="020F0502020204030204"/>
              <a:ea typeface="+mn-ea"/>
              <a:cs typeface="+mn-cs"/>
            </a:rPr>
            <a:t>Storage</a:t>
          </a:r>
          <a:r>
            <a:rPr lang="en-US" sz="2200" kern="1200" dirty="0">
              <a:solidFill>
                <a:schemeClr val="tx1"/>
              </a:solidFill>
            </a:rPr>
            <a:t>/</a:t>
          </a:r>
        </a:p>
        <a:p>
          <a:r>
            <a:rPr lang="en-US" sz="2200" kern="1200" dirty="0">
              <a:solidFill>
                <a:schemeClr val="tx1"/>
              </a:solidFill>
            </a:rPr>
            <a:t>Analysis</a:t>
          </a:r>
        </a:p>
        <a:p>
          <a:r>
            <a:rPr lang="en-US" sz="1600" kern="1200" dirty="0">
              <a:solidFill>
                <a:schemeClr val="tx1"/>
              </a:solidFill>
            </a:rPr>
            <a:t>HDFS</a:t>
          </a:r>
        </a:p>
      </dgm:t>
    </dgm:pt>
    <dgm:pt modelId="{0A8D6F4B-2308-4143-A959-89B71CDAF467}" type="parTrans" cxnId="{2E9E89A6-EF42-4B6B-8B2A-390847BD6D65}">
      <dgm:prSet/>
      <dgm:spPr/>
      <dgm:t>
        <a:bodyPr/>
        <a:lstStyle/>
        <a:p>
          <a:endParaRPr lang="en-US"/>
        </a:p>
      </dgm:t>
    </dgm:pt>
    <dgm:pt modelId="{AB5F3C49-E363-4900-BBD6-C1A539ABCE29}" type="sibTrans" cxnId="{2E9E89A6-EF42-4B6B-8B2A-390847BD6D65}">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62BA0C6F-570E-4BDD-B165-F8A0E374291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gm:t>
    </dgm:pt>
    <dgm:pt modelId="{7528D3C0-BD0F-4484-AE9F-F46254B66436}" type="parTrans" cxnId="{45CE9E7A-CB0A-4252-AD3C-F471505C9AA8}">
      <dgm:prSet/>
      <dgm:spPr/>
      <dgm:t>
        <a:bodyPr/>
        <a:lstStyle/>
        <a:p>
          <a:endParaRPr lang="en-US"/>
        </a:p>
      </dgm:t>
    </dgm:pt>
    <dgm:pt modelId="{6707FB02-DB26-4B1E-9903-AC652E5A4871}" type="sibTrans" cxnId="{45CE9E7A-CB0A-4252-AD3C-F471505C9AA8}">
      <dgm:prSet/>
      <dgm:spPr/>
      <dgm:t>
        <a:bodyPr/>
        <a:lstStyle/>
        <a:p>
          <a:endParaRPr lang="en-US"/>
        </a:p>
      </dgm:t>
    </dgm:pt>
    <dgm:pt modelId="{88F00F9E-71D1-4354-8890-A394017FC76A}">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Hive Analysis</a:t>
          </a:r>
        </a:p>
      </dgm:t>
    </dgm:pt>
    <dgm:pt modelId="{A5AC2D0B-AE70-4FA2-B4A5-CDBF20F3F805}" type="parTrans" cxnId="{95B63300-5FC1-4674-89CD-447A235A960B}">
      <dgm:prSet/>
      <dgm:spPr/>
      <dgm:t>
        <a:bodyPr/>
        <a:lstStyle/>
        <a:p>
          <a:endParaRPr lang="en-US"/>
        </a:p>
      </dgm:t>
    </dgm:pt>
    <dgm:pt modelId="{82184372-24F9-4CCA-9EFC-881C0FD7A8B6}" type="sibTrans" cxnId="{95B63300-5FC1-4674-89CD-447A235A960B}">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9F5E9ECD-D5FF-41A5-BBCB-9490907A6226}">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Source </a:t>
          </a:r>
          <a:r>
            <a:rPr lang="en-US" sz="1600" kern="1200" dirty="0">
              <a:solidFill>
                <a:prstClr val="black"/>
              </a:solidFill>
              <a:latin typeface="Calibri" panose="020F0502020204030204"/>
              <a:ea typeface="+mn-ea"/>
              <a:cs typeface="+mn-cs"/>
            </a:rPr>
            <a:t>MySQL</a:t>
          </a:r>
        </a:p>
      </dgm:t>
    </dgm:pt>
    <dgm:pt modelId="{4DB80F80-6649-4F49-8777-3724C8A6C97C}" type="parTrans" cxnId="{70EA9AF0-6A1E-4E20-8A59-C175B9B95D56}">
      <dgm:prSet/>
      <dgm:spPr/>
      <dgm:t>
        <a:bodyPr/>
        <a:lstStyle/>
        <a:p>
          <a:endParaRPr lang="en-US"/>
        </a:p>
      </dgm:t>
    </dgm:pt>
    <dgm:pt modelId="{0C113B75-67C5-41AF-AC62-72A1C064E3DE}" type="sibTrans" cxnId="{70EA9AF0-6A1E-4E20-8A59-C175B9B95D56}">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7B11FD16-EDDF-4570-B31A-9E417154D038}">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Sqoop</a:t>
          </a:r>
        </a:p>
      </dgm:t>
    </dgm:pt>
    <dgm:pt modelId="{5A60528B-67B8-4990-B3FF-F0EE3E50FA7D}" type="parTrans" cxnId="{653A3629-E75F-4B44-BC90-BAA050C624BA}">
      <dgm:prSet/>
      <dgm:spPr/>
      <dgm:t>
        <a:bodyPr/>
        <a:lstStyle/>
        <a:p>
          <a:endParaRPr lang="en-US"/>
        </a:p>
      </dgm:t>
    </dgm:pt>
    <dgm:pt modelId="{9BEE3A39-962B-46E6-A670-A0CBB5DDF5C5}" type="sibTrans" cxnId="{653A3629-E75F-4B44-BC90-BAA050C624BA}">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233FC57C-8B8A-4D92-8C19-77E36862F533}" type="pres">
      <dgm:prSet presAssocID="{926BE80C-0CBF-47D7-8E2C-6FE36A2A3F37}" presName="Name0" presStyleCnt="0">
        <dgm:presLayoutVars>
          <dgm:dir/>
          <dgm:resizeHandles val="exact"/>
        </dgm:presLayoutVars>
      </dgm:prSet>
      <dgm:spPr/>
    </dgm:pt>
    <dgm:pt modelId="{B6AA05D6-1564-4160-A583-81581FDF8C62}" type="pres">
      <dgm:prSet presAssocID="{9F5E9ECD-D5FF-41A5-BBCB-9490907A6226}" presName="node" presStyleLbl="node1" presStyleIdx="0" presStyleCnt="5">
        <dgm:presLayoutVars>
          <dgm:bulletEnabled val="1"/>
        </dgm:presLayoutVars>
      </dgm:prSet>
      <dgm:spPr>
        <a:xfrm>
          <a:off x="4971" y="463059"/>
          <a:ext cx="1541180" cy="924708"/>
        </a:xfrm>
        <a:prstGeom prst="roundRect">
          <a:avLst>
            <a:gd name="adj" fmla="val 10000"/>
          </a:avLst>
        </a:prstGeom>
      </dgm:spPr>
    </dgm:pt>
    <dgm:pt modelId="{758B7977-257A-453B-BCA9-913271A5FFE6}" type="pres">
      <dgm:prSet presAssocID="{0C113B75-67C5-41AF-AC62-72A1C064E3DE}" presName="sibTrans" presStyleLbl="sibTrans2D1" presStyleIdx="0" presStyleCnt="4"/>
      <dgm:spPr>
        <a:xfrm>
          <a:off x="1703580" y="734494"/>
          <a:ext cx="326411" cy="381839"/>
        </a:xfrm>
        <a:prstGeom prst="rightArrow">
          <a:avLst>
            <a:gd name="adj1" fmla="val 60000"/>
            <a:gd name="adj2" fmla="val 50000"/>
          </a:avLst>
        </a:prstGeom>
      </dgm:spPr>
    </dgm:pt>
    <dgm:pt modelId="{A51A6131-ECE0-4B40-8EBC-3A4E5DBD57A1}" type="pres">
      <dgm:prSet presAssocID="{0C113B75-67C5-41AF-AC62-72A1C064E3DE}" presName="connectorText" presStyleLbl="sibTrans2D1" presStyleIdx="0" presStyleCnt="4"/>
      <dgm:spPr/>
    </dgm:pt>
    <dgm:pt modelId="{20C0AFE0-0358-4C66-80B1-0739E8EC1B60}" type="pres">
      <dgm:prSet presAssocID="{7B11FD16-EDDF-4570-B31A-9E417154D038}" presName="node" presStyleLbl="node1" presStyleIdx="1" presStyleCnt="5">
        <dgm:presLayoutVars>
          <dgm:bulletEnabled val="1"/>
        </dgm:presLayoutVars>
      </dgm:prSet>
      <dgm:spPr>
        <a:xfrm>
          <a:off x="2162623" y="463059"/>
          <a:ext cx="1541180" cy="924708"/>
        </a:xfrm>
        <a:prstGeom prst="roundRect">
          <a:avLst>
            <a:gd name="adj" fmla="val 10000"/>
          </a:avLst>
        </a:prstGeom>
      </dgm:spPr>
    </dgm:pt>
    <dgm:pt modelId="{AB899CBE-97FA-415F-8DB8-5DCC04FEA897}" type="pres">
      <dgm:prSet presAssocID="{9BEE3A39-962B-46E6-A670-A0CBB5DDF5C5}" presName="sibTrans" presStyleLbl="sibTrans2D1" presStyleIdx="1" presStyleCnt="4"/>
      <dgm:spPr>
        <a:xfrm>
          <a:off x="3859126" y="734494"/>
          <a:ext cx="326411" cy="381839"/>
        </a:xfrm>
        <a:prstGeom prst="rightArrow">
          <a:avLst>
            <a:gd name="adj1" fmla="val 60000"/>
            <a:gd name="adj2" fmla="val 50000"/>
          </a:avLst>
        </a:prstGeom>
      </dgm:spPr>
    </dgm:pt>
    <dgm:pt modelId="{9E6AF439-D272-4BBE-B93C-38F065F327C0}" type="pres">
      <dgm:prSet presAssocID="{9BEE3A39-962B-46E6-A670-A0CBB5DDF5C5}" presName="connectorText" presStyleLbl="sibTrans2D1" presStyleIdx="1" presStyleCnt="4"/>
      <dgm:spPr/>
    </dgm:pt>
    <dgm:pt modelId="{94B1F36A-560D-40B1-8763-3D4A5928E7AD}" type="pres">
      <dgm:prSet presAssocID="{2757EA73-47A3-48B7-AA59-EECCC74C91D7}" presName="node" presStyleLbl="node1" presStyleIdx="2" presStyleCnt="5">
        <dgm:presLayoutVars>
          <dgm:bulletEnabled val="1"/>
        </dgm:presLayoutVars>
      </dgm:prSet>
      <dgm:spPr>
        <a:xfrm>
          <a:off x="4320276" y="463059"/>
          <a:ext cx="1541180" cy="924708"/>
        </a:xfrm>
        <a:prstGeom prst="roundRect">
          <a:avLst>
            <a:gd name="adj" fmla="val 10000"/>
          </a:avLst>
        </a:prstGeom>
      </dgm:spPr>
    </dgm:pt>
    <dgm:pt modelId="{CE9BB9D2-593B-46A0-A5FB-B332D2D6E204}" type="pres">
      <dgm:prSet presAssocID="{AB5F3C49-E363-4900-BBD6-C1A539ABCE29}" presName="sibTrans" presStyleLbl="sibTrans2D1" presStyleIdx="2" presStyleCnt="4"/>
      <dgm:spPr>
        <a:xfrm>
          <a:off x="6014671" y="734494"/>
          <a:ext cx="326411" cy="381839"/>
        </a:xfrm>
        <a:prstGeom prst="rightArrow">
          <a:avLst>
            <a:gd name="adj1" fmla="val 60000"/>
            <a:gd name="adj2" fmla="val 50000"/>
          </a:avLst>
        </a:prstGeom>
      </dgm:spPr>
    </dgm:pt>
    <dgm:pt modelId="{25D343DD-3788-4E08-996A-6C021AD68303}" type="pres">
      <dgm:prSet presAssocID="{AB5F3C49-E363-4900-BBD6-C1A539ABCE29}" presName="connectorText" presStyleLbl="sibTrans2D1" presStyleIdx="2" presStyleCnt="4"/>
      <dgm:spPr/>
    </dgm:pt>
    <dgm:pt modelId="{6CCC8576-681A-4466-8264-D7543D7A34D1}" type="pres">
      <dgm:prSet presAssocID="{88F00F9E-71D1-4354-8890-A394017FC76A}" presName="node" presStyleLbl="node1" presStyleIdx="3" presStyleCnt="5">
        <dgm:presLayoutVars>
          <dgm:bulletEnabled val="1"/>
        </dgm:presLayoutVars>
      </dgm:prSet>
      <dgm:spPr>
        <a:xfrm>
          <a:off x="6476574" y="398556"/>
          <a:ext cx="1539675" cy="1053715"/>
        </a:xfrm>
        <a:prstGeom prst="roundRect">
          <a:avLst>
            <a:gd name="adj" fmla="val 10000"/>
          </a:avLst>
        </a:prstGeom>
      </dgm:spPr>
    </dgm:pt>
    <dgm:pt modelId="{622A05BF-FDCD-4FF4-88B3-A174F5ACB324}" type="pres">
      <dgm:prSet presAssocID="{82184372-24F9-4CCA-9EFC-881C0FD7A8B6}" presName="sibTrans" presStyleLbl="sibTrans2D1" presStyleIdx="3" presStyleCnt="4"/>
      <dgm:spPr>
        <a:xfrm>
          <a:off x="8170216" y="734494"/>
          <a:ext cx="326411" cy="381839"/>
        </a:xfrm>
        <a:prstGeom prst="rightArrow">
          <a:avLst>
            <a:gd name="adj1" fmla="val 60000"/>
            <a:gd name="adj2" fmla="val 50000"/>
          </a:avLst>
        </a:prstGeom>
      </dgm:spPr>
    </dgm:pt>
    <dgm:pt modelId="{BF72BCEB-3208-4378-957A-AC977C951B82}" type="pres">
      <dgm:prSet presAssocID="{82184372-24F9-4CCA-9EFC-881C0FD7A8B6}" presName="connectorText" presStyleLbl="sibTrans2D1" presStyleIdx="3" presStyleCnt="4"/>
      <dgm:spPr/>
    </dgm:pt>
    <dgm:pt modelId="{31D4F32E-BC46-4B5D-8701-8ED7855EC227}" type="pres">
      <dgm:prSet presAssocID="{62BA0C6F-570E-4BDD-B165-F8A0E374291D}" presName="node" presStyleLbl="node1" presStyleIdx="4" presStyleCnt="5">
        <dgm:presLayoutVars>
          <dgm:bulletEnabled val="1"/>
        </dgm:presLayoutVars>
      </dgm:prSet>
      <dgm:spPr>
        <a:xfrm>
          <a:off x="8632119" y="398556"/>
          <a:ext cx="1539675" cy="1053715"/>
        </a:xfrm>
        <a:prstGeom prst="roundRect">
          <a:avLst>
            <a:gd name="adj" fmla="val 10000"/>
          </a:avLst>
        </a:prstGeom>
      </dgm:spPr>
    </dgm:pt>
  </dgm:ptLst>
  <dgm:cxnLst>
    <dgm:cxn modelId="{95B63300-5FC1-4674-89CD-447A235A960B}" srcId="{926BE80C-0CBF-47D7-8E2C-6FE36A2A3F37}" destId="{88F00F9E-71D1-4354-8890-A394017FC76A}" srcOrd="3" destOrd="0" parTransId="{A5AC2D0B-AE70-4FA2-B4A5-CDBF20F3F805}" sibTransId="{82184372-24F9-4CCA-9EFC-881C0FD7A8B6}"/>
    <dgm:cxn modelId="{7AD6FD0E-2B32-414D-B70F-68315D44A407}" type="presOf" srcId="{0C113B75-67C5-41AF-AC62-72A1C064E3DE}" destId="{758B7977-257A-453B-BCA9-913271A5FFE6}" srcOrd="0" destOrd="0" presId="urn:microsoft.com/office/officeart/2005/8/layout/process1"/>
    <dgm:cxn modelId="{26D5D522-815B-4EB1-934E-E08786BC2387}" type="presOf" srcId="{2757EA73-47A3-48B7-AA59-EECCC74C91D7}" destId="{94B1F36A-560D-40B1-8763-3D4A5928E7AD}" srcOrd="0" destOrd="0" presId="urn:microsoft.com/office/officeart/2005/8/layout/process1"/>
    <dgm:cxn modelId="{653A3629-E75F-4B44-BC90-BAA050C624BA}" srcId="{926BE80C-0CBF-47D7-8E2C-6FE36A2A3F37}" destId="{7B11FD16-EDDF-4570-B31A-9E417154D038}" srcOrd="1" destOrd="0" parTransId="{5A60528B-67B8-4990-B3FF-F0EE3E50FA7D}" sibTransId="{9BEE3A39-962B-46E6-A670-A0CBB5DDF5C5}"/>
    <dgm:cxn modelId="{AEE0462C-10F4-4985-AD85-1AF1E0D2BA53}" type="presOf" srcId="{0C113B75-67C5-41AF-AC62-72A1C064E3DE}" destId="{A51A6131-ECE0-4B40-8EBC-3A4E5DBD57A1}" srcOrd="1" destOrd="0" presId="urn:microsoft.com/office/officeart/2005/8/layout/process1"/>
    <dgm:cxn modelId="{FB2C6C39-2C4C-45CA-A9FC-D9D9EE5824F6}" type="presOf" srcId="{82184372-24F9-4CCA-9EFC-881C0FD7A8B6}" destId="{622A05BF-FDCD-4FF4-88B3-A174F5ACB324}" srcOrd="0" destOrd="0" presId="urn:microsoft.com/office/officeart/2005/8/layout/process1"/>
    <dgm:cxn modelId="{D0C2026C-74B4-4F40-85EE-8AB95F085467}" type="presOf" srcId="{9F5E9ECD-D5FF-41A5-BBCB-9490907A6226}" destId="{B6AA05D6-1564-4160-A583-81581FDF8C62}" srcOrd="0" destOrd="0" presId="urn:microsoft.com/office/officeart/2005/8/layout/process1"/>
    <dgm:cxn modelId="{B515ED6C-10A0-4F3B-8E32-52B459F502D2}" type="presOf" srcId="{88F00F9E-71D1-4354-8890-A394017FC76A}" destId="{6CCC8576-681A-4466-8264-D7543D7A34D1}" srcOrd="0" destOrd="0" presId="urn:microsoft.com/office/officeart/2005/8/layout/process1"/>
    <dgm:cxn modelId="{45CE9E7A-CB0A-4252-AD3C-F471505C9AA8}" srcId="{926BE80C-0CBF-47D7-8E2C-6FE36A2A3F37}" destId="{62BA0C6F-570E-4BDD-B165-F8A0E374291D}" srcOrd="4" destOrd="0" parTransId="{7528D3C0-BD0F-4484-AE9F-F46254B66436}" sibTransId="{6707FB02-DB26-4B1E-9903-AC652E5A4871}"/>
    <dgm:cxn modelId="{F0478880-4D57-4D0E-B4B6-0596FCA6DD65}" type="presOf" srcId="{9BEE3A39-962B-46E6-A670-A0CBB5DDF5C5}" destId="{AB899CBE-97FA-415F-8DB8-5DCC04FEA897}" srcOrd="0" destOrd="0" presId="urn:microsoft.com/office/officeart/2005/8/layout/process1"/>
    <dgm:cxn modelId="{F137E485-9E1F-4F9A-98FC-C335A38D5C18}" type="presOf" srcId="{62BA0C6F-570E-4BDD-B165-F8A0E374291D}" destId="{31D4F32E-BC46-4B5D-8701-8ED7855EC227}" srcOrd="0" destOrd="0" presId="urn:microsoft.com/office/officeart/2005/8/layout/process1"/>
    <dgm:cxn modelId="{B534239F-F0C7-4A97-9E59-F6BD03264D59}" type="presOf" srcId="{7B11FD16-EDDF-4570-B31A-9E417154D038}" destId="{20C0AFE0-0358-4C66-80B1-0739E8EC1B60}" srcOrd="0" destOrd="0" presId="urn:microsoft.com/office/officeart/2005/8/layout/process1"/>
    <dgm:cxn modelId="{2E9E89A6-EF42-4B6B-8B2A-390847BD6D65}" srcId="{926BE80C-0CBF-47D7-8E2C-6FE36A2A3F37}" destId="{2757EA73-47A3-48B7-AA59-EECCC74C91D7}" srcOrd="2" destOrd="0" parTransId="{0A8D6F4B-2308-4143-A959-89B71CDAF467}" sibTransId="{AB5F3C49-E363-4900-BBD6-C1A539ABCE29}"/>
    <dgm:cxn modelId="{A3FC04AB-664D-4FEF-B30A-E7CAE0E1E46E}" type="presOf" srcId="{926BE80C-0CBF-47D7-8E2C-6FE36A2A3F37}" destId="{233FC57C-8B8A-4D92-8C19-77E36862F533}" srcOrd="0" destOrd="0" presId="urn:microsoft.com/office/officeart/2005/8/layout/process1"/>
    <dgm:cxn modelId="{C70131C0-03E7-46BD-82A8-15D2DE98F3FA}" type="presOf" srcId="{AB5F3C49-E363-4900-BBD6-C1A539ABCE29}" destId="{25D343DD-3788-4E08-996A-6C021AD68303}" srcOrd="1" destOrd="0" presId="urn:microsoft.com/office/officeart/2005/8/layout/process1"/>
    <dgm:cxn modelId="{CD1F57E6-64AD-4A76-9CD1-54A642E5E460}" type="presOf" srcId="{82184372-24F9-4CCA-9EFC-881C0FD7A8B6}" destId="{BF72BCEB-3208-4378-957A-AC977C951B82}" srcOrd="1" destOrd="0" presId="urn:microsoft.com/office/officeart/2005/8/layout/process1"/>
    <dgm:cxn modelId="{9EE685EC-7569-4E93-BF2B-E899410E9A37}" type="presOf" srcId="{9BEE3A39-962B-46E6-A670-A0CBB5DDF5C5}" destId="{9E6AF439-D272-4BBE-B93C-38F065F327C0}" srcOrd="1" destOrd="0" presId="urn:microsoft.com/office/officeart/2005/8/layout/process1"/>
    <dgm:cxn modelId="{612586F0-E665-4FD6-A8DD-52BD0B90C24E}" type="presOf" srcId="{AB5F3C49-E363-4900-BBD6-C1A539ABCE29}" destId="{CE9BB9D2-593B-46A0-A5FB-B332D2D6E204}" srcOrd="0" destOrd="0" presId="urn:microsoft.com/office/officeart/2005/8/layout/process1"/>
    <dgm:cxn modelId="{70EA9AF0-6A1E-4E20-8A59-C175B9B95D56}" srcId="{926BE80C-0CBF-47D7-8E2C-6FE36A2A3F37}" destId="{9F5E9ECD-D5FF-41A5-BBCB-9490907A6226}" srcOrd="0" destOrd="0" parTransId="{4DB80F80-6649-4F49-8777-3724C8A6C97C}" sibTransId="{0C113B75-67C5-41AF-AC62-72A1C064E3DE}"/>
    <dgm:cxn modelId="{696DE903-7A89-4361-96E3-9B0EB9057F7D}" type="presParOf" srcId="{233FC57C-8B8A-4D92-8C19-77E36862F533}" destId="{B6AA05D6-1564-4160-A583-81581FDF8C62}" srcOrd="0" destOrd="0" presId="urn:microsoft.com/office/officeart/2005/8/layout/process1"/>
    <dgm:cxn modelId="{01DBAC1D-207E-4781-93B0-C0B8B973B805}" type="presParOf" srcId="{233FC57C-8B8A-4D92-8C19-77E36862F533}" destId="{758B7977-257A-453B-BCA9-913271A5FFE6}" srcOrd="1" destOrd="0" presId="urn:microsoft.com/office/officeart/2005/8/layout/process1"/>
    <dgm:cxn modelId="{51DE08D2-DE21-4CCB-A7CC-BD28F08B9B9C}" type="presParOf" srcId="{758B7977-257A-453B-BCA9-913271A5FFE6}" destId="{A51A6131-ECE0-4B40-8EBC-3A4E5DBD57A1}" srcOrd="0" destOrd="0" presId="urn:microsoft.com/office/officeart/2005/8/layout/process1"/>
    <dgm:cxn modelId="{565E1653-95B5-4E12-B7F5-C7A22D9B7C0A}" type="presParOf" srcId="{233FC57C-8B8A-4D92-8C19-77E36862F533}" destId="{20C0AFE0-0358-4C66-80B1-0739E8EC1B60}" srcOrd="2" destOrd="0" presId="urn:microsoft.com/office/officeart/2005/8/layout/process1"/>
    <dgm:cxn modelId="{B72E98EB-123D-4563-8316-C2FCCC3F3907}" type="presParOf" srcId="{233FC57C-8B8A-4D92-8C19-77E36862F533}" destId="{AB899CBE-97FA-415F-8DB8-5DCC04FEA897}" srcOrd="3" destOrd="0" presId="urn:microsoft.com/office/officeart/2005/8/layout/process1"/>
    <dgm:cxn modelId="{7A0F7FDF-AD34-4210-BB48-D551BC670DA0}" type="presParOf" srcId="{AB899CBE-97FA-415F-8DB8-5DCC04FEA897}" destId="{9E6AF439-D272-4BBE-B93C-38F065F327C0}" srcOrd="0" destOrd="0" presId="urn:microsoft.com/office/officeart/2005/8/layout/process1"/>
    <dgm:cxn modelId="{EA4A6E1D-7E3A-402B-A6AF-6E55AFEC0513}" type="presParOf" srcId="{233FC57C-8B8A-4D92-8C19-77E36862F533}" destId="{94B1F36A-560D-40B1-8763-3D4A5928E7AD}" srcOrd="4" destOrd="0" presId="urn:microsoft.com/office/officeart/2005/8/layout/process1"/>
    <dgm:cxn modelId="{89E2B978-8D0D-4A40-B607-31DA25BE73A6}" type="presParOf" srcId="{233FC57C-8B8A-4D92-8C19-77E36862F533}" destId="{CE9BB9D2-593B-46A0-A5FB-B332D2D6E204}" srcOrd="5" destOrd="0" presId="urn:microsoft.com/office/officeart/2005/8/layout/process1"/>
    <dgm:cxn modelId="{26C8A83D-F637-45CD-931C-E575493F6ED0}" type="presParOf" srcId="{CE9BB9D2-593B-46A0-A5FB-B332D2D6E204}" destId="{25D343DD-3788-4E08-996A-6C021AD68303}" srcOrd="0" destOrd="0" presId="urn:microsoft.com/office/officeart/2005/8/layout/process1"/>
    <dgm:cxn modelId="{19530084-9F27-45B2-98C2-B8F69CC29B0F}" type="presParOf" srcId="{233FC57C-8B8A-4D92-8C19-77E36862F533}" destId="{6CCC8576-681A-4466-8264-D7543D7A34D1}" srcOrd="6" destOrd="0" presId="urn:microsoft.com/office/officeart/2005/8/layout/process1"/>
    <dgm:cxn modelId="{5926E371-F596-4C3E-808B-785BB112F804}" type="presParOf" srcId="{233FC57C-8B8A-4D92-8C19-77E36862F533}" destId="{622A05BF-FDCD-4FF4-88B3-A174F5ACB324}" srcOrd="7" destOrd="0" presId="urn:microsoft.com/office/officeart/2005/8/layout/process1"/>
    <dgm:cxn modelId="{0547BBFE-875D-4256-BDA8-AABE1E0D6810}" type="presParOf" srcId="{622A05BF-FDCD-4FF4-88B3-A174F5ACB324}" destId="{BF72BCEB-3208-4378-957A-AC977C951B82}" srcOrd="0" destOrd="0" presId="urn:microsoft.com/office/officeart/2005/8/layout/process1"/>
    <dgm:cxn modelId="{62AFC3EE-3DA5-4656-91BB-1604A11337E5}" type="presParOf" srcId="{233FC57C-8B8A-4D92-8C19-77E36862F533}" destId="{31D4F32E-BC46-4B5D-8701-8ED7855EC22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9F559-C9F5-4D74-9441-EF5346AA14A5}" type="doc">
      <dgm:prSet loTypeId="urn:microsoft.com/office/officeart/2005/8/layout/process1" loCatId="process" qsTypeId="urn:microsoft.com/office/officeart/2005/8/quickstyle/simple1" qsCatId="simple" csTypeId="urn:microsoft.com/office/officeart/2005/8/colors/accent1_2" csCatId="accent1" phldr="1"/>
      <dgm:spPr/>
    </dgm:pt>
    <dgm:pt modelId="{AA900B5B-69CA-4F71-ACB4-6F3D9960F0FD}">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Databricks</a:t>
          </a:r>
        </a:p>
      </dgm:t>
    </dgm:pt>
    <dgm:pt modelId="{903DEE9F-6E78-485E-BB5E-26EF015967B3}" type="parTrans" cxnId="{77353CAF-282B-428C-9E78-BAF5BF274683}">
      <dgm:prSet/>
      <dgm:spPr/>
      <dgm:t>
        <a:bodyPr/>
        <a:lstStyle/>
        <a:p>
          <a:endParaRPr lang="en-US"/>
        </a:p>
      </dgm:t>
    </dgm:pt>
    <dgm:pt modelId="{F1D2A52F-ECAA-454E-93DC-072EAB1433E5}" type="sibTrans" cxnId="{77353CAF-282B-428C-9E78-BAF5BF274683}">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EB891FAE-1274-4DCF-9E0C-97192D377C93}">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Azure Synapse</a:t>
          </a:r>
        </a:p>
      </dgm:t>
    </dgm:pt>
    <dgm:pt modelId="{32D71E22-6B2A-4770-BE05-ED153E224B5E}" type="parTrans" cxnId="{2172DD74-3DC9-443F-9F1C-C18DC3D89CD9}">
      <dgm:prSet/>
      <dgm:spPr/>
      <dgm:t>
        <a:bodyPr/>
        <a:lstStyle/>
        <a:p>
          <a:endParaRPr lang="en-US"/>
        </a:p>
      </dgm:t>
    </dgm:pt>
    <dgm:pt modelId="{EC30EB4D-8EFE-47AE-BBCE-94E44E2F5640}" type="sibTrans" cxnId="{2172DD74-3DC9-443F-9F1C-C18DC3D89CD9}">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62371BCA-6F19-4165-9B2A-0899A3BB3EF0}">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gm:t>
    </dgm:pt>
    <dgm:pt modelId="{DE0060F1-ED8B-45AE-A3E4-CCD59CA5057C}" type="parTrans" cxnId="{F3563A05-D078-4943-A023-C2E62D9AA2D0}">
      <dgm:prSet/>
      <dgm:spPr/>
      <dgm:t>
        <a:bodyPr/>
        <a:lstStyle/>
        <a:p>
          <a:endParaRPr lang="en-US"/>
        </a:p>
      </dgm:t>
    </dgm:pt>
    <dgm:pt modelId="{A0B447DB-4356-4630-82DE-594FB2D882A8}" type="sibTrans" cxnId="{F3563A05-D078-4943-A023-C2E62D9AA2D0}">
      <dgm:prSet/>
      <dgm:spPr/>
      <dgm:t>
        <a:bodyPr/>
        <a:lstStyle/>
        <a:p>
          <a:endParaRPr lang="en-US"/>
        </a:p>
      </dgm:t>
    </dgm:pt>
    <dgm:pt modelId="{AC047E2A-38A3-4B7C-87AF-5F4255C239BE}">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gm:t>
    </dgm:pt>
    <dgm:pt modelId="{52CB4AE3-26C5-4B9D-91C3-10330666914D}" type="parTrans" cxnId="{A985B836-ECF0-4595-9812-7E3711B66F90}">
      <dgm:prSet/>
      <dgm:spPr/>
      <dgm:t>
        <a:bodyPr/>
        <a:lstStyle/>
        <a:p>
          <a:endParaRPr lang="en-US"/>
        </a:p>
      </dgm:t>
    </dgm:pt>
    <dgm:pt modelId="{5841026F-5D01-4C68-BDFF-E083D4451F62}" type="sibTrans" cxnId="{A985B836-ECF0-4595-9812-7E3711B66F90}">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2381ED80-48BC-4964-B96C-A1D14B6097D6}">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gm:t>
    </dgm:pt>
    <dgm:pt modelId="{733F2050-BB01-4DB3-86CE-0C0704D33380}" type="parTrans" cxnId="{974ECEA9-5D5D-49CF-8052-EDAAE4BFD711}">
      <dgm:prSet/>
      <dgm:spPr/>
      <dgm:t>
        <a:bodyPr/>
        <a:lstStyle/>
        <a:p>
          <a:endParaRPr lang="en-US"/>
        </a:p>
      </dgm:t>
    </dgm:pt>
    <dgm:pt modelId="{AA535AD1-4440-4BC5-9ECE-D492E1C3A531}" type="sibTrans" cxnId="{974ECEA9-5D5D-49CF-8052-EDAAE4BFD711}">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05177EC8-B9ED-491E-A655-3FB5120D70B5}" type="pres">
      <dgm:prSet presAssocID="{42B9F559-C9F5-4D74-9441-EF5346AA14A5}" presName="Name0" presStyleCnt="0">
        <dgm:presLayoutVars>
          <dgm:dir/>
          <dgm:resizeHandles val="exact"/>
        </dgm:presLayoutVars>
      </dgm:prSet>
      <dgm:spPr/>
    </dgm:pt>
    <dgm:pt modelId="{BE1E8250-4DA6-44A2-B58A-A0798749A8E5}" type="pres">
      <dgm:prSet presAssocID="{AA900B5B-69CA-4F71-ACB4-6F3D9960F0FD}" presName="node" presStyleLbl="node1" presStyleIdx="0" presStyleCnt="5">
        <dgm:presLayoutVars>
          <dgm:bulletEnabled val="1"/>
        </dgm:presLayoutVars>
      </dgm:prSet>
      <dgm:spPr>
        <a:xfrm>
          <a:off x="5187" y="485360"/>
          <a:ext cx="1608245" cy="964947"/>
        </a:xfrm>
        <a:prstGeom prst="roundRect">
          <a:avLst>
            <a:gd name="adj" fmla="val 10000"/>
          </a:avLst>
        </a:prstGeom>
      </dgm:spPr>
    </dgm:pt>
    <dgm:pt modelId="{8A5EC557-1BC8-4BA6-ABC3-B196B0007767}" type="pres">
      <dgm:prSet presAssocID="{F1D2A52F-ECAA-454E-93DC-072EAB1433E5}" presName="sibTrans" presStyleLbl="sibTrans2D1" presStyleIdx="0" presStyleCnt="4"/>
      <dgm:spPr>
        <a:xfrm>
          <a:off x="1774257" y="768412"/>
          <a:ext cx="340947" cy="398844"/>
        </a:xfrm>
        <a:prstGeom prst="rightArrow">
          <a:avLst>
            <a:gd name="adj1" fmla="val 60000"/>
            <a:gd name="adj2" fmla="val 50000"/>
          </a:avLst>
        </a:prstGeom>
      </dgm:spPr>
    </dgm:pt>
    <dgm:pt modelId="{6D24FF24-5FEA-43FC-992F-B5F69F9052DB}" type="pres">
      <dgm:prSet presAssocID="{F1D2A52F-ECAA-454E-93DC-072EAB1433E5}" presName="connectorText" presStyleLbl="sibTrans2D1" presStyleIdx="0" presStyleCnt="4"/>
      <dgm:spPr/>
    </dgm:pt>
    <dgm:pt modelId="{B038A1D6-4863-4622-B934-BEB1DDCCE06A}" type="pres">
      <dgm:prSet presAssocID="{2381ED80-48BC-4964-B96C-A1D14B6097D6}" presName="node" presStyleLbl="node1" presStyleIdx="1" presStyleCnt="5">
        <dgm:presLayoutVars>
          <dgm:bulletEnabled val="1"/>
        </dgm:presLayoutVars>
      </dgm:prSet>
      <dgm:spPr>
        <a:xfrm>
          <a:off x="2256731" y="485360"/>
          <a:ext cx="1608245" cy="964947"/>
        </a:xfrm>
        <a:prstGeom prst="roundRect">
          <a:avLst>
            <a:gd name="adj" fmla="val 10000"/>
          </a:avLst>
        </a:prstGeom>
      </dgm:spPr>
    </dgm:pt>
    <dgm:pt modelId="{EDFE393C-8CC9-45EB-A604-14C334B00971}" type="pres">
      <dgm:prSet presAssocID="{AA535AD1-4440-4BC5-9ECE-D492E1C3A531}" presName="sibTrans" presStyleLbl="sibTrans2D1" presStyleIdx="1" presStyleCnt="4"/>
      <dgm:spPr>
        <a:xfrm>
          <a:off x="4025800" y="768412"/>
          <a:ext cx="340947" cy="398844"/>
        </a:xfrm>
        <a:prstGeom prst="rightArrow">
          <a:avLst>
            <a:gd name="adj1" fmla="val 60000"/>
            <a:gd name="adj2" fmla="val 50000"/>
          </a:avLst>
        </a:prstGeom>
      </dgm:spPr>
    </dgm:pt>
    <dgm:pt modelId="{8458E131-145F-472E-A294-D47FAC919832}" type="pres">
      <dgm:prSet presAssocID="{AA535AD1-4440-4BC5-9ECE-D492E1C3A531}" presName="connectorText" presStyleLbl="sibTrans2D1" presStyleIdx="1" presStyleCnt="4"/>
      <dgm:spPr/>
    </dgm:pt>
    <dgm:pt modelId="{0F1C3AF3-81BB-4A6F-B6D1-AE7FEA137DA4}" type="pres">
      <dgm:prSet presAssocID="{AC047E2A-38A3-4B7C-87AF-5F4255C239BE}" presName="node" presStyleLbl="node1" presStyleIdx="2" presStyleCnt="5">
        <dgm:presLayoutVars>
          <dgm:bulletEnabled val="1"/>
        </dgm:presLayoutVars>
      </dgm:prSet>
      <dgm:spPr>
        <a:xfrm>
          <a:off x="4508274" y="485360"/>
          <a:ext cx="1608245" cy="964947"/>
        </a:xfrm>
        <a:prstGeom prst="roundRect">
          <a:avLst>
            <a:gd name="adj" fmla="val 10000"/>
          </a:avLst>
        </a:prstGeom>
      </dgm:spPr>
    </dgm:pt>
    <dgm:pt modelId="{6559BB1B-4C62-43F7-AC08-624121847865}" type="pres">
      <dgm:prSet presAssocID="{5841026F-5D01-4C68-BDFF-E083D4451F62}" presName="sibTrans" presStyleLbl="sibTrans2D1" presStyleIdx="2" presStyleCnt="4"/>
      <dgm:spPr>
        <a:xfrm>
          <a:off x="6277344" y="768412"/>
          <a:ext cx="340947" cy="398844"/>
        </a:xfrm>
        <a:prstGeom prst="rightArrow">
          <a:avLst>
            <a:gd name="adj1" fmla="val 60000"/>
            <a:gd name="adj2" fmla="val 50000"/>
          </a:avLst>
        </a:prstGeom>
      </dgm:spPr>
    </dgm:pt>
    <dgm:pt modelId="{BD517203-4180-4115-BEF8-9DDD2E2F848F}" type="pres">
      <dgm:prSet presAssocID="{5841026F-5D01-4C68-BDFF-E083D4451F62}" presName="connectorText" presStyleLbl="sibTrans2D1" presStyleIdx="2" presStyleCnt="4"/>
      <dgm:spPr/>
    </dgm:pt>
    <dgm:pt modelId="{A7422787-99D2-46F3-95CC-7A015384A3B2}" type="pres">
      <dgm:prSet presAssocID="{EB891FAE-1274-4DCF-9E0C-97192D377C93}" presName="node" presStyleLbl="node1" presStyleIdx="3" presStyleCnt="5">
        <dgm:presLayoutVars>
          <dgm:bulletEnabled val="1"/>
        </dgm:presLayoutVars>
      </dgm:prSet>
      <dgm:spPr>
        <a:xfrm>
          <a:off x="6759817" y="485360"/>
          <a:ext cx="1608245" cy="964947"/>
        </a:xfrm>
        <a:prstGeom prst="roundRect">
          <a:avLst>
            <a:gd name="adj" fmla="val 10000"/>
          </a:avLst>
        </a:prstGeom>
      </dgm:spPr>
    </dgm:pt>
    <dgm:pt modelId="{9B8F9761-ACFB-44E3-B093-4A70D1F76E3F}" type="pres">
      <dgm:prSet presAssocID="{EC30EB4D-8EFE-47AE-BBCE-94E44E2F5640}" presName="sibTrans" presStyleLbl="sibTrans2D1" presStyleIdx="3" presStyleCnt="4"/>
      <dgm:spPr>
        <a:xfrm>
          <a:off x="8528887" y="768412"/>
          <a:ext cx="340947" cy="398844"/>
        </a:xfrm>
        <a:prstGeom prst="rightArrow">
          <a:avLst>
            <a:gd name="adj1" fmla="val 60000"/>
            <a:gd name="adj2" fmla="val 50000"/>
          </a:avLst>
        </a:prstGeom>
      </dgm:spPr>
    </dgm:pt>
    <dgm:pt modelId="{13E8DA2D-2EE5-40A4-8E24-244731F70F17}" type="pres">
      <dgm:prSet presAssocID="{EC30EB4D-8EFE-47AE-BBCE-94E44E2F5640}" presName="connectorText" presStyleLbl="sibTrans2D1" presStyleIdx="3" presStyleCnt="4"/>
      <dgm:spPr/>
    </dgm:pt>
    <dgm:pt modelId="{77C14D88-C7EB-4695-9B37-A9980C32F206}" type="pres">
      <dgm:prSet presAssocID="{62371BCA-6F19-4165-9B2A-0899A3BB3EF0}" presName="node" presStyleLbl="node1" presStyleIdx="4" presStyleCnt="5">
        <dgm:presLayoutVars>
          <dgm:bulletEnabled val="1"/>
        </dgm:presLayoutVars>
      </dgm:prSet>
      <dgm:spPr>
        <a:xfrm>
          <a:off x="9011360" y="485360"/>
          <a:ext cx="1608245" cy="964947"/>
        </a:xfrm>
        <a:prstGeom prst="roundRect">
          <a:avLst>
            <a:gd name="adj" fmla="val 10000"/>
          </a:avLst>
        </a:prstGeom>
      </dgm:spPr>
    </dgm:pt>
  </dgm:ptLst>
  <dgm:cxnLst>
    <dgm:cxn modelId="{F3563A05-D078-4943-A023-C2E62D9AA2D0}" srcId="{42B9F559-C9F5-4D74-9441-EF5346AA14A5}" destId="{62371BCA-6F19-4165-9B2A-0899A3BB3EF0}" srcOrd="4" destOrd="0" parTransId="{DE0060F1-ED8B-45AE-A3E4-CCD59CA5057C}" sibTransId="{A0B447DB-4356-4630-82DE-594FB2D882A8}"/>
    <dgm:cxn modelId="{19EEFC10-E7A3-418E-93A4-D7FA47C64D94}" type="presOf" srcId="{2381ED80-48BC-4964-B96C-A1D14B6097D6}" destId="{B038A1D6-4863-4622-B934-BEB1DDCCE06A}" srcOrd="0" destOrd="0" presId="urn:microsoft.com/office/officeart/2005/8/layout/process1"/>
    <dgm:cxn modelId="{D1259117-18A7-4A05-9D3C-5C888A2AA226}" type="presOf" srcId="{62371BCA-6F19-4165-9B2A-0899A3BB3EF0}" destId="{77C14D88-C7EB-4695-9B37-A9980C32F206}" srcOrd="0" destOrd="0" presId="urn:microsoft.com/office/officeart/2005/8/layout/process1"/>
    <dgm:cxn modelId="{BC9B002B-B200-4C75-9CF3-52C8A0687F3C}" type="presOf" srcId="{F1D2A52F-ECAA-454E-93DC-072EAB1433E5}" destId="{6D24FF24-5FEA-43FC-992F-B5F69F9052DB}" srcOrd="1" destOrd="0" presId="urn:microsoft.com/office/officeart/2005/8/layout/process1"/>
    <dgm:cxn modelId="{0BCA5236-464F-4723-AD36-E242E2A4AC46}" type="presOf" srcId="{AA535AD1-4440-4BC5-9ECE-D492E1C3A531}" destId="{EDFE393C-8CC9-45EB-A604-14C334B00971}" srcOrd="0" destOrd="0" presId="urn:microsoft.com/office/officeart/2005/8/layout/process1"/>
    <dgm:cxn modelId="{A985B836-ECF0-4595-9812-7E3711B66F90}" srcId="{42B9F559-C9F5-4D74-9441-EF5346AA14A5}" destId="{AC047E2A-38A3-4B7C-87AF-5F4255C239BE}" srcOrd="2" destOrd="0" parTransId="{52CB4AE3-26C5-4B9D-91C3-10330666914D}" sibTransId="{5841026F-5D01-4C68-BDFF-E083D4451F62}"/>
    <dgm:cxn modelId="{239B2A3D-0547-481C-8355-05A65534E288}" type="presOf" srcId="{EB891FAE-1274-4DCF-9E0C-97192D377C93}" destId="{A7422787-99D2-46F3-95CC-7A015384A3B2}" srcOrd="0" destOrd="0" presId="urn:microsoft.com/office/officeart/2005/8/layout/process1"/>
    <dgm:cxn modelId="{4F18023F-D1F9-457C-AC49-0EE6D3179FA4}" type="presOf" srcId="{EC30EB4D-8EFE-47AE-BBCE-94E44E2F5640}" destId="{13E8DA2D-2EE5-40A4-8E24-244731F70F17}" srcOrd="1" destOrd="0" presId="urn:microsoft.com/office/officeart/2005/8/layout/process1"/>
    <dgm:cxn modelId="{B3FF8C40-AF4C-4C7C-A5F5-1AEA859DB6BC}" type="presOf" srcId="{AC047E2A-38A3-4B7C-87AF-5F4255C239BE}" destId="{0F1C3AF3-81BB-4A6F-B6D1-AE7FEA137DA4}" srcOrd="0" destOrd="0" presId="urn:microsoft.com/office/officeart/2005/8/layout/process1"/>
    <dgm:cxn modelId="{14F89861-A18D-4387-B232-57299234339B}" type="presOf" srcId="{42B9F559-C9F5-4D74-9441-EF5346AA14A5}" destId="{05177EC8-B9ED-491E-A655-3FB5120D70B5}" srcOrd="0" destOrd="0" presId="urn:microsoft.com/office/officeart/2005/8/layout/process1"/>
    <dgm:cxn modelId="{08ABBC63-3383-43CA-B3E2-517A1FAEFEFB}" type="presOf" srcId="{F1D2A52F-ECAA-454E-93DC-072EAB1433E5}" destId="{8A5EC557-1BC8-4BA6-ABC3-B196B0007767}" srcOrd="0" destOrd="0" presId="urn:microsoft.com/office/officeart/2005/8/layout/process1"/>
    <dgm:cxn modelId="{238CD56D-17F0-4FA1-974F-B260D8CDD545}" type="presOf" srcId="{AA535AD1-4440-4BC5-9ECE-D492E1C3A531}" destId="{8458E131-145F-472E-A294-D47FAC919832}" srcOrd="1" destOrd="0" presId="urn:microsoft.com/office/officeart/2005/8/layout/process1"/>
    <dgm:cxn modelId="{79289670-6D6C-478B-BAA8-73C7636D94C6}" type="presOf" srcId="{AA900B5B-69CA-4F71-ACB4-6F3D9960F0FD}" destId="{BE1E8250-4DA6-44A2-B58A-A0798749A8E5}" srcOrd="0" destOrd="0" presId="urn:microsoft.com/office/officeart/2005/8/layout/process1"/>
    <dgm:cxn modelId="{2172DD74-3DC9-443F-9F1C-C18DC3D89CD9}" srcId="{42B9F559-C9F5-4D74-9441-EF5346AA14A5}" destId="{EB891FAE-1274-4DCF-9E0C-97192D377C93}" srcOrd="3" destOrd="0" parTransId="{32D71E22-6B2A-4770-BE05-ED153E224B5E}" sibTransId="{EC30EB4D-8EFE-47AE-BBCE-94E44E2F5640}"/>
    <dgm:cxn modelId="{821D7493-B8CE-40E9-A42E-F53F9E1AEB39}" type="presOf" srcId="{EC30EB4D-8EFE-47AE-BBCE-94E44E2F5640}" destId="{9B8F9761-ACFB-44E3-B093-4A70D1F76E3F}" srcOrd="0" destOrd="0" presId="urn:microsoft.com/office/officeart/2005/8/layout/process1"/>
    <dgm:cxn modelId="{974ECEA9-5D5D-49CF-8052-EDAAE4BFD711}" srcId="{42B9F559-C9F5-4D74-9441-EF5346AA14A5}" destId="{2381ED80-48BC-4964-B96C-A1D14B6097D6}" srcOrd="1" destOrd="0" parTransId="{733F2050-BB01-4DB3-86CE-0C0704D33380}" sibTransId="{AA535AD1-4440-4BC5-9ECE-D492E1C3A531}"/>
    <dgm:cxn modelId="{77353CAF-282B-428C-9E78-BAF5BF274683}" srcId="{42B9F559-C9F5-4D74-9441-EF5346AA14A5}" destId="{AA900B5B-69CA-4F71-ACB4-6F3D9960F0FD}" srcOrd="0" destOrd="0" parTransId="{903DEE9F-6E78-485E-BB5E-26EF015967B3}" sibTransId="{F1D2A52F-ECAA-454E-93DC-072EAB1433E5}"/>
    <dgm:cxn modelId="{7B97C6D0-F75D-4E3F-BEBE-9E69910A8D8D}" type="presOf" srcId="{5841026F-5D01-4C68-BDFF-E083D4451F62}" destId="{BD517203-4180-4115-BEF8-9DDD2E2F848F}" srcOrd="1" destOrd="0" presId="urn:microsoft.com/office/officeart/2005/8/layout/process1"/>
    <dgm:cxn modelId="{F456DAEF-816C-43F6-80B5-66A44A0F2639}" type="presOf" srcId="{5841026F-5D01-4C68-BDFF-E083D4451F62}" destId="{6559BB1B-4C62-43F7-AC08-624121847865}" srcOrd="0" destOrd="0" presId="urn:microsoft.com/office/officeart/2005/8/layout/process1"/>
    <dgm:cxn modelId="{81F71A3A-CCD9-4748-AB7B-A262BC38504B}" type="presParOf" srcId="{05177EC8-B9ED-491E-A655-3FB5120D70B5}" destId="{BE1E8250-4DA6-44A2-B58A-A0798749A8E5}" srcOrd="0" destOrd="0" presId="urn:microsoft.com/office/officeart/2005/8/layout/process1"/>
    <dgm:cxn modelId="{A351455D-C843-4506-86E2-4B22FE791D91}" type="presParOf" srcId="{05177EC8-B9ED-491E-A655-3FB5120D70B5}" destId="{8A5EC557-1BC8-4BA6-ABC3-B196B0007767}" srcOrd="1" destOrd="0" presId="urn:microsoft.com/office/officeart/2005/8/layout/process1"/>
    <dgm:cxn modelId="{E029F77E-88F6-42B7-8FBE-DD7A566216C9}" type="presParOf" srcId="{8A5EC557-1BC8-4BA6-ABC3-B196B0007767}" destId="{6D24FF24-5FEA-43FC-992F-B5F69F9052DB}" srcOrd="0" destOrd="0" presId="urn:microsoft.com/office/officeart/2005/8/layout/process1"/>
    <dgm:cxn modelId="{4B79BD3E-321A-47F2-AA9D-FCB90B816543}" type="presParOf" srcId="{05177EC8-B9ED-491E-A655-3FB5120D70B5}" destId="{B038A1D6-4863-4622-B934-BEB1DDCCE06A}" srcOrd="2" destOrd="0" presId="urn:microsoft.com/office/officeart/2005/8/layout/process1"/>
    <dgm:cxn modelId="{39DD6BC5-864D-4ADA-ACCE-7B96124CE8F4}" type="presParOf" srcId="{05177EC8-B9ED-491E-A655-3FB5120D70B5}" destId="{EDFE393C-8CC9-45EB-A604-14C334B00971}" srcOrd="3" destOrd="0" presId="urn:microsoft.com/office/officeart/2005/8/layout/process1"/>
    <dgm:cxn modelId="{5BE0DEFC-338A-447A-A004-18EB487906AE}" type="presParOf" srcId="{EDFE393C-8CC9-45EB-A604-14C334B00971}" destId="{8458E131-145F-472E-A294-D47FAC919832}" srcOrd="0" destOrd="0" presId="urn:microsoft.com/office/officeart/2005/8/layout/process1"/>
    <dgm:cxn modelId="{76775145-E247-47A4-810B-EB8BFB3DEF3B}" type="presParOf" srcId="{05177EC8-B9ED-491E-A655-3FB5120D70B5}" destId="{0F1C3AF3-81BB-4A6F-B6D1-AE7FEA137DA4}" srcOrd="4" destOrd="0" presId="urn:microsoft.com/office/officeart/2005/8/layout/process1"/>
    <dgm:cxn modelId="{6582CA76-3D91-40A1-9271-A73C56159596}" type="presParOf" srcId="{05177EC8-B9ED-491E-A655-3FB5120D70B5}" destId="{6559BB1B-4C62-43F7-AC08-624121847865}" srcOrd="5" destOrd="0" presId="urn:microsoft.com/office/officeart/2005/8/layout/process1"/>
    <dgm:cxn modelId="{CA0FD6C5-027D-4365-9D73-B6293ADFDAFE}" type="presParOf" srcId="{6559BB1B-4C62-43F7-AC08-624121847865}" destId="{BD517203-4180-4115-BEF8-9DDD2E2F848F}" srcOrd="0" destOrd="0" presId="urn:microsoft.com/office/officeart/2005/8/layout/process1"/>
    <dgm:cxn modelId="{2068E688-8710-43CF-9368-39C6E79276E5}" type="presParOf" srcId="{05177EC8-B9ED-491E-A655-3FB5120D70B5}" destId="{A7422787-99D2-46F3-95CC-7A015384A3B2}" srcOrd="6" destOrd="0" presId="urn:microsoft.com/office/officeart/2005/8/layout/process1"/>
    <dgm:cxn modelId="{107B65CA-F04D-48FF-963B-60D6D70AC281}" type="presParOf" srcId="{05177EC8-B9ED-491E-A655-3FB5120D70B5}" destId="{9B8F9761-ACFB-44E3-B093-4A70D1F76E3F}" srcOrd="7" destOrd="0" presId="urn:microsoft.com/office/officeart/2005/8/layout/process1"/>
    <dgm:cxn modelId="{65FE51B1-FA66-4C63-BEA2-248127C78E17}" type="presParOf" srcId="{9B8F9761-ACFB-44E3-B093-4A70D1F76E3F}" destId="{13E8DA2D-2EE5-40A4-8E24-244731F70F17}" srcOrd="0" destOrd="0" presId="urn:microsoft.com/office/officeart/2005/8/layout/process1"/>
    <dgm:cxn modelId="{57961C54-909D-4B00-BA9F-F651F5E4F229}" type="presParOf" srcId="{05177EC8-B9ED-491E-A655-3FB5120D70B5}" destId="{77C14D88-C7EB-4695-9B37-A9980C32F206}"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D6D307-8D2C-4718-AA25-60D07624A790}" type="doc">
      <dgm:prSet loTypeId="urn:microsoft.com/office/officeart/2005/8/layout/process1" loCatId="process" qsTypeId="urn:microsoft.com/office/officeart/2005/8/quickstyle/simple1" qsCatId="simple" csTypeId="urn:microsoft.com/office/officeart/2005/8/colors/accent1_2" csCatId="accent1" phldr="1"/>
      <dgm:spPr/>
    </dgm:pt>
    <dgm:pt modelId="{D5D4C9A5-EF27-42C8-8BD4-B5D9E2387A0F}">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gm:t>
    </dgm:pt>
    <dgm:pt modelId="{F7F4EEA1-55F0-4D13-86DC-14D589B64005}" type="parTrans" cxnId="{3858CA9B-E565-4D16-A5E6-83FDEF655A54}">
      <dgm:prSet/>
      <dgm:spPr/>
      <dgm:t>
        <a:bodyPr/>
        <a:lstStyle/>
        <a:p>
          <a:endParaRPr lang="en-US"/>
        </a:p>
      </dgm:t>
    </dgm:pt>
    <dgm:pt modelId="{34351958-59F7-47DD-A7ED-95594FCFC093}" type="sibTrans" cxnId="{3858CA9B-E565-4D16-A5E6-83FDEF655A54}">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31A6F48C-4555-43A7-A29E-EDD29409FB7B}">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gm:t>
    </dgm:pt>
    <dgm:pt modelId="{5CD8E7D3-DDC6-4660-8DB7-75B1C8027D57}" type="parTrans" cxnId="{7A39D0BC-7E6E-4D9F-A4D4-72050EE0EF81}">
      <dgm:prSet/>
      <dgm:spPr/>
      <dgm:t>
        <a:bodyPr/>
        <a:lstStyle/>
        <a:p>
          <a:endParaRPr lang="en-US"/>
        </a:p>
      </dgm:t>
    </dgm:pt>
    <dgm:pt modelId="{E51DE077-67B7-4390-A339-6CDC7EBDE431}" type="sibTrans" cxnId="{7A39D0BC-7E6E-4D9F-A4D4-72050EE0EF81}">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E2F4FC95-AD1E-47D4-9116-DA2CC907BB0C}">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Cosmos DB</a:t>
          </a:r>
        </a:p>
      </dgm:t>
    </dgm:pt>
    <dgm:pt modelId="{6FF13ED4-8996-4746-829C-661A043476AF}" type="parTrans" cxnId="{0A6416FE-F3BB-4F97-B51A-3DCDBE50D0FD}">
      <dgm:prSet/>
      <dgm:spPr/>
      <dgm:t>
        <a:bodyPr/>
        <a:lstStyle/>
        <a:p>
          <a:endParaRPr lang="en-US"/>
        </a:p>
      </dgm:t>
    </dgm:pt>
    <dgm:pt modelId="{310186B7-B6E3-4CE8-9EB2-25AB8D7E17C6}" type="sibTrans" cxnId="{0A6416FE-F3BB-4F97-B51A-3DCDBE50D0FD}">
      <dgm:prSet custT="1"/>
      <dgm:spPr>
        <a:solidFill>
          <a:srgbClr val="4472C4">
            <a:tint val="60000"/>
            <a:hueOff val="0"/>
            <a:satOff val="0"/>
            <a:lumOff val="0"/>
            <a:alphaOff val="0"/>
          </a:srgbClr>
        </a:solidFill>
        <a:ln>
          <a:solidFill>
            <a:prstClr val="black"/>
          </a:solidFill>
        </a:ln>
        <a:effectLst/>
      </dgm:spPr>
      <dgm:t>
        <a:bodyPr spcFirstLastPara="0" vert="horz" wrap="square" lIns="0" tIns="0" rIns="0" bIns="0" numCol="1" spcCol="1270" anchor="ctr" anchorCtr="0"/>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gm:t>
    </dgm:pt>
    <dgm:pt modelId="{A8CD78EA-1BED-48CF-9EA9-6D4D44DB4597}">
      <dgm:prSet phldrT="[Text]" custT="1"/>
      <dgm:spPr>
        <a:solidFill>
          <a:srgbClr val="E89C20"/>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Synapse Analytics</a:t>
          </a:r>
        </a:p>
      </dgm:t>
    </dgm:pt>
    <dgm:pt modelId="{A44C4661-F5F0-4949-A59B-A899257C19F1}" type="sibTrans" cxnId="{6511047A-1C71-4AA8-AC54-CEAEE54405A7}">
      <dgm:prSet/>
      <dgm:spPr/>
      <dgm:t>
        <a:bodyPr/>
        <a:lstStyle/>
        <a:p>
          <a:endParaRPr lang="en-US"/>
        </a:p>
      </dgm:t>
    </dgm:pt>
    <dgm:pt modelId="{8F6B28B2-354B-48B1-BDD2-4D3D0B39D49F}" type="parTrans" cxnId="{6511047A-1C71-4AA8-AC54-CEAEE54405A7}">
      <dgm:prSet/>
      <dgm:spPr/>
      <dgm:t>
        <a:bodyPr/>
        <a:lstStyle/>
        <a:p>
          <a:endParaRPr lang="en-US"/>
        </a:p>
      </dgm:t>
    </dgm:pt>
    <dgm:pt modelId="{C38794C1-14CB-4F83-98D3-4F9DF196A385}" type="pres">
      <dgm:prSet presAssocID="{FFD6D307-8D2C-4718-AA25-60D07624A790}" presName="Name0" presStyleCnt="0">
        <dgm:presLayoutVars>
          <dgm:dir/>
          <dgm:resizeHandles val="exact"/>
        </dgm:presLayoutVars>
      </dgm:prSet>
      <dgm:spPr/>
    </dgm:pt>
    <dgm:pt modelId="{423ADB74-81A6-4827-980B-E890CF3914F9}" type="pres">
      <dgm:prSet presAssocID="{D5D4C9A5-EF27-42C8-8BD4-B5D9E2387A0F}" presName="node" presStyleLbl="node1" presStyleIdx="0" presStyleCnt="4">
        <dgm:presLayoutVars>
          <dgm:bulletEnabled val="1"/>
        </dgm:presLayoutVars>
      </dgm:prSet>
      <dgm:spPr>
        <a:xfrm>
          <a:off x="4474" y="611900"/>
          <a:ext cx="1956304" cy="1173782"/>
        </a:xfrm>
        <a:prstGeom prst="roundRect">
          <a:avLst>
            <a:gd name="adj" fmla="val 10000"/>
          </a:avLst>
        </a:prstGeom>
      </dgm:spPr>
    </dgm:pt>
    <dgm:pt modelId="{F32CC22B-49D2-401E-BDF9-66D2579CE341}" type="pres">
      <dgm:prSet presAssocID="{34351958-59F7-47DD-A7ED-95594FCFC093}" presName="sibTrans" presStyleLbl="sibTrans2D1" presStyleIdx="0" presStyleCnt="3"/>
      <dgm:spPr>
        <a:xfrm>
          <a:off x="2156409" y="956209"/>
          <a:ext cx="414736" cy="485163"/>
        </a:xfrm>
        <a:prstGeom prst="rightArrow">
          <a:avLst>
            <a:gd name="adj1" fmla="val 60000"/>
            <a:gd name="adj2" fmla="val 50000"/>
          </a:avLst>
        </a:prstGeom>
      </dgm:spPr>
    </dgm:pt>
    <dgm:pt modelId="{2D7E8265-E52D-4113-AE47-59ED3482B060}" type="pres">
      <dgm:prSet presAssocID="{34351958-59F7-47DD-A7ED-95594FCFC093}" presName="connectorText" presStyleLbl="sibTrans2D1" presStyleIdx="0" presStyleCnt="3"/>
      <dgm:spPr/>
    </dgm:pt>
    <dgm:pt modelId="{E919209C-A2D6-46B2-B4DC-9B13119BE742}" type="pres">
      <dgm:prSet presAssocID="{31A6F48C-4555-43A7-A29E-EDD29409FB7B}" presName="node" presStyleLbl="node1" presStyleIdx="1" presStyleCnt="4">
        <dgm:presLayoutVars>
          <dgm:bulletEnabled val="1"/>
        </dgm:presLayoutVars>
      </dgm:prSet>
      <dgm:spPr>
        <a:xfrm>
          <a:off x="2743301" y="611900"/>
          <a:ext cx="1956304" cy="1173782"/>
        </a:xfrm>
        <a:prstGeom prst="roundRect">
          <a:avLst>
            <a:gd name="adj" fmla="val 10000"/>
          </a:avLst>
        </a:prstGeom>
      </dgm:spPr>
    </dgm:pt>
    <dgm:pt modelId="{28B626EB-9BA8-4327-ACCC-1B3545256422}" type="pres">
      <dgm:prSet presAssocID="{E51DE077-67B7-4390-A339-6CDC7EBDE431}" presName="sibTrans" presStyleLbl="sibTrans2D1" presStyleIdx="1" presStyleCnt="3"/>
      <dgm:spPr>
        <a:xfrm>
          <a:off x="4895236" y="956209"/>
          <a:ext cx="414736" cy="485163"/>
        </a:xfrm>
        <a:prstGeom prst="rightArrow">
          <a:avLst>
            <a:gd name="adj1" fmla="val 60000"/>
            <a:gd name="adj2" fmla="val 50000"/>
          </a:avLst>
        </a:prstGeom>
      </dgm:spPr>
    </dgm:pt>
    <dgm:pt modelId="{E7B7281E-0528-4C3A-883C-4387235FF154}" type="pres">
      <dgm:prSet presAssocID="{E51DE077-67B7-4390-A339-6CDC7EBDE431}" presName="connectorText" presStyleLbl="sibTrans2D1" presStyleIdx="1" presStyleCnt="3"/>
      <dgm:spPr/>
    </dgm:pt>
    <dgm:pt modelId="{6A58B86B-1FF2-4671-A603-4B552B569B92}" type="pres">
      <dgm:prSet presAssocID="{E2F4FC95-AD1E-47D4-9116-DA2CC907BB0C}" presName="node" presStyleLbl="node1" presStyleIdx="2" presStyleCnt="4">
        <dgm:presLayoutVars>
          <dgm:bulletEnabled val="1"/>
        </dgm:presLayoutVars>
      </dgm:prSet>
      <dgm:spPr>
        <a:xfrm>
          <a:off x="5482127" y="611900"/>
          <a:ext cx="1956304" cy="1173782"/>
        </a:xfrm>
        <a:prstGeom prst="roundRect">
          <a:avLst>
            <a:gd name="adj" fmla="val 10000"/>
          </a:avLst>
        </a:prstGeom>
      </dgm:spPr>
    </dgm:pt>
    <dgm:pt modelId="{55C0D63E-BAEE-481E-B6A5-F3DC1257EB17}" type="pres">
      <dgm:prSet presAssocID="{310186B7-B6E3-4CE8-9EB2-25AB8D7E17C6}" presName="sibTrans" presStyleLbl="sibTrans2D1" presStyleIdx="2" presStyleCnt="3"/>
      <dgm:spPr>
        <a:xfrm>
          <a:off x="7634063" y="956209"/>
          <a:ext cx="414736" cy="485163"/>
        </a:xfrm>
        <a:prstGeom prst="rightArrow">
          <a:avLst>
            <a:gd name="adj1" fmla="val 60000"/>
            <a:gd name="adj2" fmla="val 50000"/>
          </a:avLst>
        </a:prstGeom>
      </dgm:spPr>
    </dgm:pt>
    <dgm:pt modelId="{38B46074-B015-41EA-B243-55CEE1DF6E1B}" type="pres">
      <dgm:prSet presAssocID="{310186B7-B6E3-4CE8-9EB2-25AB8D7E17C6}" presName="connectorText" presStyleLbl="sibTrans2D1" presStyleIdx="2" presStyleCnt="3"/>
      <dgm:spPr/>
    </dgm:pt>
    <dgm:pt modelId="{F98E3B8C-3EC4-42AF-97C2-5BE9E5A8E83E}" type="pres">
      <dgm:prSet presAssocID="{A8CD78EA-1BED-48CF-9EA9-6D4D44DB4597}" presName="node" presStyleLbl="node1" presStyleIdx="3" presStyleCnt="4">
        <dgm:presLayoutVars>
          <dgm:bulletEnabled val="1"/>
        </dgm:presLayoutVars>
      </dgm:prSet>
      <dgm:spPr>
        <a:xfrm>
          <a:off x="8220954" y="611900"/>
          <a:ext cx="1956304" cy="1173782"/>
        </a:xfrm>
        <a:prstGeom prst="roundRect">
          <a:avLst>
            <a:gd name="adj" fmla="val 10000"/>
          </a:avLst>
        </a:prstGeom>
      </dgm:spPr>
    </dgm:pt>
  </dgm:ptLst>
  <dgm:cxnLst>
    <dgm:cxn modelId="{E5B0F717-EA29-4331-A6E1-A0EFD6C1435C}" type="presOf" srcId="{34351958-59F7-47DD-A7ED-95594FCFC093}" destId="{2D7E8265-E52D-4113-AE47-59ED3482B060}" srcOrd="1" destOrd="0" presId="urn:microsoft.com/office/officeart/2005/8/layout/process1"/>
    <dgm:cxn modelId="{4D16C126-2D43-41F0-9C59-9540F7BBA1CE}" type="presOf" srcId="{310186B7-B6E3-4CE8-9EB2-25AB8D7E17C6}" destId="{38B46074-B015-41EA-B243-55CEE1DF6E1B}" srcOrd="1" destOrd="0" presId="urn:microsoft.com/office/officeart/2005/8/layout/process1"/>
    <dgm:cxn modelId="{0C91F136-027E-4053-B591-54CCDAA9C84D}" type="presOf" srcId="{310186B7-B6E3-4CE8-9EB2-25AB8D7E17C6}" destId="{55C0D63E-BAEE-481E-B6A5-F3DC1257EB17}" srcOrd="0" destOrd="0" presId="urn:microsoft.com/office/officeart/2005/8/layout/process1"/>
    <dgm:cxn modelId="{952A0F68-DEF8-4501-A611-00645691C5CC}" type="presOf" srcId="{E51DE077-67B7-4390-A339-6CDC7EBDE431}" destId="{28B626EB-9BA8-4327-ACCC-1B3545256422}" srcOrd="0" destOrd="0" presId="urn:microsoft.com/office/officeart/2005/8/layout/process1"/>
    <dgm:cxn modelId="{29375E72-9FAE-494F-893B-043BD9A4DE77}" type="presOf" srcId="{31A6F48C-4555-43A7-A29E-EDD29409FB7B}" destId="{E919209C-A2D6-46B2-B4DC-9B13119BE742}" srcOrd="0" destOrd="0" presId="urn:microsoft.com/office/officeart/2005/8/layout/process1"/>
    <dgm:cxn modelId="{6511047A-1C71-4AA8-AC54-CEAEE54405A7}" srcId="{FFD6D307-8D2C-4718-AA25-60D07624A790}" destId="{A8CD78EA-1BED-48CF-9EA9-6D4D44DB4597}" srcOrd="3" destOrd="0" parTransId="{8F6B28B2-354B-48B1-BDD2-4D3D0B39D49F}" sibTransId="{A44C4661-F5F0-4949-A59B-A899257C19F1}"/>
    <dgm:cxn modelId="{0771B581-CBEB-4066-8D03-4D53F27CE88D}" type="presOf" srcId="{E2F4FC95-AD1E-47D4-9116-DA2CC907BB0C}" destId="{6A58B86B-1FF2-4671-A603-4B552B569B92}" srcOrd="0" destOrd="0" presId="urn:microsoft.com/office/officeart/2005/8/layout/process1"/>
    <dgm:cxn modelId="{3858CA9B-E565-4D16-A5E6-83FDEF655A54}" srcId="{FFD6D307-8D2C-4718-AA25-60D07624A790}" destId="{D5D4C9A5-EF27-42C8-8BD4-B5D9E2387A0F}" srcOrd="0" destOrd="0" parTransId="{F7F4EEA1-55F0-4D13-86DC-14D589B64005}" sibTransId="{34351958-59F7-47DD-A7ED-95594FCFC093}"/>
    <dgm:cxn modelId="{04E7BBA2-8987-4F23-805E-BB2A8BFB80DF}" type="presOf" srcId="{A8CD78EA-1BED-48CF-9EA9-6D4D44DB4597}" destId="{F98E3B8C-3EC4-42AF-97C2-5BE9E5A8E83E}" srcOrd="0" destOrd="0" presId="urn:microsoft.com/office/officeart/2005/8/layout/process1"/>
    <dgm:cxn modelId="{7A39D0BC-7E6E-4D9F-A4D4-72050EE0EF81}" srcId="{FFD6D307-8D2C-4718-AA25-60D07624A790}" destId="{31A6F48C-4555-43A7-A29E-EDD29409FB7B}" srcOrd="1" destOrd="0" parTransId="{5CD8E7D3-DDC6-4660-8DB7-75B1C8027D57}" sibTransId="{E51DE077-67B7-4390-A339-6CDC7EBDE431}"/>
    <dgm:cxn modelId="{EED487C0-A1FD-4256-80D7-EF7B75DE6AF5}" type="presOf" srcId="{FFD6D307-8D2C-4718-AA25-60D07624A790}" destId="{C38794C1-14CB-4F83-98D3-4F9DF196A385}" srcOrd="0" destOrd="0" presId="urn:microsoft.com/office/officeart/2005/8/layout/process1"/>
    <dgm:cxn modelId="{C020B0C4-1A53-4D31-9606-8C1757A63C48}" type="presOf" srcId="{34351958-59F7-47DD-A7ED-95594FCFC093}" destId="{F32CC22B-49D2-401E-BDF9-66D2579CE341}" srcOrd="0" destOrd="0" presId="urn:microsoft.com/office/officeart/2005/8/layout/process1"/>
    <dgm:cxn modelId="{C66A07D3-F476-4C42-9D46-B5635F8BB525}" type="presOf" srcId="{E51DE077-67B7-4390-A339-6CDC7EBDE431}" destId="{E7B7281E-0528-4C3A-883C-4387235FF154}" srcOrd="1" destOrd="0" presId="urn:microsoft.com/office/officeart/2005/8/layout/process1"/>
    <dgm:cxn modelId="{1789A2DB-D3B6-449D-9A08-33CC87AB6524}" type="presOf" srcId="{D5D4C9A5-EF27-42C8-8BD4-B5D9E2387A0F}" destId="{423ADB74-81A6-4827-980B-E890CF3914F9}" srcOrd="0" destOrd="0" presId="urn:microsoft.com/office/officeart/2005/8/layout/process1"/>
    <dgm:cxn modelId="{0A6416FE-F3BB-4F97-B51A-3DCDBE50D0FD}" srcId="{FFD6D307-8D2C-4718-AA25-60D07624A790}" destId="{E2F4FC95-AD1E-47D4-9116-DA2CC907BB0C}" srcOrd="2" destOrd="0" parTransId="{6FF13ED4-8996-4746-829C-661A043476AF}" sibTransId="{310186B7-B6E3-4CE8-9EB2-25AB8D7E17C6}"/>
    <dgm:cxn modelId="{145E7798-26F1-4E4F-8773-6D84C70E4923}" type="presParOf" srcId="{C38794C1-14CB-4F83-98D3-4F9DF196A385}" destId="{423ADB74-81A6-4827-980B-E890CF3914F9}" srcOrd="0" destOrd="0" presId="urn:microsoft.com/office/officeart/2005/8/layout/process1"/>
    <dgm:cxn modelId="{9F7D4098-FD69-4D37-B459-281E4550A603}" type="presParOf" srcId="{C38794C1-14CB-4F83-98D3-4F9DF196A385}" destId="{F32CC22B-49D2-401E-BDF9-66D2579CE341}" srcOrd="1" destOrd="0" presId="urn:microsoft.com/office/officeart/2005/8/layout/process1"/>
    <dgm:cxn modelId="{5CAA9F70-666D-45A1-A993-74216A1410F9}" type="presParOf" srcId="{F32CC22B-49D2-401E-BDF9-66D2579CE341}" destId="{2D7E8265-E52D-4113-AE47-59ED3482B060}" srcOrd="0" destOrd="0" presId="urn:microsoft.com/office/officeart/2005/8/layout/process1"/>
    <dgm:cxn modelId="{6C8CE1A4-6393-483B-A687-C61E2C98C917}" type="presParOf" srcId="{C38794C1-14CB-4F83-98D3-4F9DF196A385}" destId="{E919209C-A2D6-46B2-B4DC-9B13119BE742}" srcOrd="2" destOrd="0" presId="urn:microsoft.com/office/officeart/2005/8/layout/process1"/>
    <dgm:cxn modelId="{C160F255-0C09-44AD-B286-47335FA3F1D1}" type="presParOf" srcId="{C38794C1-14CB-4F83-98D3-4F9DF196A385}" destId="{28B626EB-9BA8-4327-ACCC-1B3545256422}" srcOrd="3" destOrd="0" presId="urn:microsoft.com/office/officeart/2005/8/layout/process1"/>
    <dgm:cxn modelId="{AD8029AC-62DF-4A93-9BE4-15B2C68DD163}" type="presParOf" srcId="{28B626EB-9BA8-4327-ACCC-1B3545256422}" destId="{E7B7281E-0528-4C3A-883C-4387235FF154}" srcOrd="0" destOrd="0" presId="urn:microsoft.com/office/officeart/2005/8/layout/process1"/>
    <dgm:cxn modelId="{2C91BF0F-9A22-4F47-A7B2-29EBFC36B152}" type="presParOf" srcId="{C38794C1-14CB-4F83-98D3-4F9DF196A385}" destId="{6A58B86B-1FF2-4671-A603-4B552B569B92}" srcOrd="4" destOrd="0" presId="urn:microsoft.com/office/officeart/2005/8/layout/process1"/>
    <dgm:cxn modelId="{537BB1DC-C300-4663-A4FF-9B3D42ECAF1E}" type="presParOf" srcId="{C38794C1-14CB-4F83-98D3-4F9DF196A385}" destId="{55C0D63E-BAEE-481E-B6A5-F3DC1257EB17}" srcOrd="5" destOrd="0" presId="urn:microsoft.com/office/officeart/2005/8/layout/process1"/>
    <dgm:cxn modelId="{A24A6363-B625-4FA5-9B23-0D90FEB9BC95}" type="presParOf" srcId="{55C0D63E-BAEE-481E-B6A5-F3DC1257EB17}" destId="{38B46074-B015-41EA-B243-55CEE1DF6E1B}" srcOrd="0" destOrd="0" presId="urn:microsoft.com/office/officeart/2005/8/layout/process1"/>
    <dgm:cxn modelId="{298CCE8D-67BC-4594-B0A7-55EFC14EFD75}" type="presParOf" srcId="{C38794C1-14CB-4F83-98D3-4F9DF196A385}" destId="{F98E3B8C-3EC4-42AF-97C2-5BE9E5A8E83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1F36A-560D-40B1-8763-3D4A5928E7AD}">
      <dsp:nvSpPr>
        <dsp:cNvPr id="0" name=""/>
        <dsp:cNvSpPr/>
      </dsp:nvSpPr>
      <dsp:spPr>
        <a:xfrm>
          <a:off x="0" y="25037"/>
          <a:ext cx="1775768" cy="1065461"/>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Source</a:t>
          </a:r>
        </a:p>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Azure SQL DB</a:t>
          </a:r>
        </a:p>
      </dsp:txBody>
      <dsp:txXfrm>
        <a:off x="31206" y="56243"/>
        <a:ext cx="1713356" cy="1003049"/>
      </dsp:txXfrm>
    </dsp:sp>
    <dsp:sp modelId="{CE9BB9D2-593B-46A0-A5FB-B332D2D6E204}">
      <dsp:nvSpPr>
        <dsp:cNvPr id="0" name=""/>
        <dsp:cNvSpPr/>
      </dsp:nvSpPr>
      <dsp:spPr>
        <a:xfrm>
          <a:off x="1954830" y="337573"/>
          <a:ext cx="379611" cy="440390"/>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54830" y="425651"/>
        <a:ext cx="265728" cy="264234"/>
      </dsp:txXfrm>
    </dsp:sp>
    <dsp:sp modelId="{42A8619E-405B-46B0-9D80-E7AC1D7B24E9}">
      <dsp:nvSpPr>
        <dsp:cNvPr id="0" name=""/>
        <dsp:cNvSpPr/>
      </dsp:nvSpPr>
      <dsp:spPr>
        <a:xfrm>
          <a:off x="2492017" y="25037"/>
          <a:ext cx="1775768" cy="1065461"/>
        </a:xfrm>
        <a:prstGeom prst="roundRect">
          <a:avLst>
            <a:gd name="adj" fmla="val 10000"/>
          </a:avLst>
        </a:prstGeom>
        <a:solidFill>
          <a:srgbClr val="E89C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523223" y="56243"/>
        <a:ext cx="1713356" cy="1003049"/>
      </dsp:txXfrm>
    </dsp:sp>
    <dsp:sp modelId="{E4DC4DE8-6EE9-47A9-AA3F-EB7900734F9B}">
      <dsp:nvSpPr>
        <dsp:cNvPr id="0" name=""/>
        <dsp:cNvSpPr/>
      </dsp:nvSpPr>
      <dsp:spPr>
        <a:xfrm rot="34539">
          <a:off x="4446838" y="350200"/>
          <a:ext cx="379630" cy="440390"/>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446841" y="437706"/>
        <a:ext cx="265741" cy="264234"/>
      </dsp:txXfrm>
    </dsp:sp>
    <dsp:sp modelId="{31D4F32E-BC46-4B5D-8701-8ED7855EC227}">
      <dsp:nvSpPr>
        <dsp:cNvPr id="0" name=""/>
        <dsp:cNvSpPr/>
      </dsp:nvSpPr>
      <dsp:spPr>
        <a:xfrm>
          <a:off x="4984034" y="50075"/>
          <a:ext cx="1775768" cy="1065461"/>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Sink</a:t>
          </a:r>
        </a:p>
        <a:p>
          <a:pPr marL="0" lvl="0" indent="0" algn="ctr" defTabSz="1066800">
            <a:lnSpc>
              <a:spcPct val="90000"/>
            </a:lnSpc>
            <a:spcBef>
              <a:spcPct val="0"/>
            </a:spcBef>
            <a:spcAft>
              <a:spcPct val="35000"/>
            </a:spcAft>
            <a:buNone/>
          </a:pPr>
          <a:r>
            <a:rPr lang="en-US" sz="2400" kern="1200" dirty="0">
              <a:solidFill>
                <a:prstClr val="black"/>
              </a:solidFill>
              <a:latin typeface="Calibri" panose="020F0502020204030204"/>
              <a:ea typeface="+mn-ea"/>
              <a:cs typeface="+mn-cs"/>
            </a:rPr>
            <a:t>ADLS</a:t>
          </a:r>
        </a:p>
      </dsp:txBody>
      <dsp:txXfrm>
        <a:off x="5015240" y="81281"/>
        <a:ext cx="1713356" cy="1003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A05D6-1564-4160-A583-81581FDF8C62}">
      <dsp:nvSpPr>
        <dsp:cNvPr id="0" name=""/>
        <dsp:cNvSpPr/>
      </dsp:nvSpPr>
      <dsp:spPr>
        <a:xfrm>
          <a:off x="4971"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Source </a:t>
          </a:r>
          <a:r>
            <a:rPr lang="en-US" sz="1600" kern="1200" dirty="0">
              <a:solidFill>
                <a:prstClr val="black"/>
              </a:solidFill>
              <a:latin typeface="Calibri" panose="020F0502020204030204"/>
              <a:ea typeface="+mn-ea"/>
              <a:cs typeface="+mn-cs"/>
            </a:rPr>
            <a:t>MySQL</a:t>
          </a:r>
        </a:p>
      </dsp:txBody>
      <dsp:txXfrm>
        <a:off x="44750" y="286110"/>
        <a:ext cx="1461622" cy="1278607"/>
      </dsp:txXfrm>
    </dsp:sp>
    <dsp:sp modelId="{758B7977-257A-453B-BCA9-913271A5FFE6}">
      <dsp:nvSpPr>
        <dsp:cNvPr id="0" name=""/>
        <dsp:cNvSpPr/>
      </dsp:nvSpPr>
      <dsp:spPr>
        <a:xfrm>
          <a:off x="1700269"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1700269" y="810749"/>
        <a:ext cx="228711" cy="229328"/>
      </dsp:txXfrm>
    </dsp:sp>
    <dsp:sp modelId="{20C0AFE0-0358-4C66-80B1-0739E8EC1B60}">
      <dsp:nvSpPr>
        <dsp:cNvPr id="0" name=""/>
        <dsp:cNvSpPr/>
      </dsp:nvSpPr>
      <dsp:spPr>
        <a:xfrm>
          <a:off x="2162623"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Sqoop</a:t>
          </a:r>
        </a:p>
      </dsp:txBody>
      <dsp:txXfrm>
        <a:off x="2202402" y="286110"/>
        <a:ext cx="1461622" cy="1278607"/>
      </dsp:txXfrm>
    </dsp:sp>
    <dsp:sp modelId="{AB899CBE-97FA-415F-8DB8-5DCC04FEA897}">
      <dsp:nvSpPr>
        <dsp:cNvPr id="0" name=""/>
        <dsp:cNvSpPr/>
      </dsp:nvSpPr>
      <dsp:spPr>
        <a:xfrm>
          <a:off x="3857922"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3857922" y="810749"/>
        <a:ext cx="228711" cy="229328"/>
      </dsp:txXfrm>
    </dsp:sp>
    <dsp:sp modelId="{94B1F36A-560D-40B1-8763-3D4A5928E7AD}">
      <dsp:nvSpPr>
        <dsp:cNvPr id="0" name=""/>
        <dsp:cNvSpPr/>
      </dsp:nvSpPr>
      <dsp:spPr>
        <a:xfrm>
          <a:off x="4320276"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Calibri" panose="020F0502020204030204"/>
              <a:ea typeface="+mn-ea"/>
              <a:cs typeface="+mn-cs"/>
            </a:rPr>
            <a:t>Storage</a:t>
          </a:r>
          <a:r>
            <a:rPr lang="en-US" sz="2200" kern="1200" dirty="0">
              <a:solidFill>
                <a:schemeClr val="tx1"/>
              </a:solidFill>
            </a:rPr>
            <a:t>/</a:t>
          </a:r>
        </a:p>
        <a:p>
          <a:pPr marL="0" lvl="0" indent="0" algn="ctr" defTabSz="977900">
            <a:lnSpc>
              <a:spcPct val="90000"/>
            </a:lnSpc>
            <a:spcBef>
              <a:spcPct val="0"/>
            </a:spcBef>
            <a:spcAft>
              <a:spcPct val="35000"/>
            </a:spcAft>
            <a:buNone/>
          </a:pPr>
          <a:r>
            <a:rPr lang="en-US" sz="2200" kern="1200" dirty="0">
              <a:solidFill>
                <a:schemeClr val="tx1"/>
              </a:solidFill>
            </a:rPr>
            <a:t>Analysis</a:t>
          </a:r>
        </a:p>
        <a:p>
          <a:pPr marL="0" lvl="0" indent="0" algn="ctr" defTabSz="977900">
            <a:lnSpc>
              <a:spcPct val="90000"/>
            </a:lnSpc>
            <a:spcBef>
              <a:spcPct val="0"/>
            </a:spcBef>
            <a:spcAft>
              <a:spcPct val="35000"/>
            </a:spcAft>
            <a:buNone/>
          </a:pPr>
          <a:r>
            <a:rPr lang="en-US" sz="1600" kern="1200" dirty="0">
              <a:solidFill>
                <a:schemeClr val="tx1"/>
              </a:solidFill>
            </a:rPr>
            <a:t>HDFS</a:t>
          </a:r>
        </a:p>
      </dsp:txBody>
      <dsp:txXfrm>
        <a:off x="4360055" y="286110"/>
        <a:ext cx="1461622" cy="1278607"/>
      </dsp:txXfrm>
    </dsp:sp>
    <dsp:sp modelId="{CE9BB9D2-593B-46A0-A5FB-B332D2D6E204}">
      <dsp:nvSpPr>
        <dsp:cNvPr id="0" name=""/>
        <dsp:cNvSpPr/>
      </dsp:nvSpPr>
      <dsp:spPr>
        <a:xfrm>
          <a:off x="6015574"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6015574" y="810749"/>
        <a:ext cx="228711" cy="229328"/>
      </dsp:txXfrm>
    </dsp:sp>
    <dsp:sp modelId="{6CCC8576-681A-4466-8264-D7543D7A34D1}">
      <dsp:nvSpPr>
        <dsp:cNvPr id="0" name=""/>
        <dsp:cNvSpPr/>
      </dsp:nvSpPr>
      <dsp:spPr>
        <a:xfrm>
          <a:off x="6477928"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Hive Analysis</a:t>
          </a:r>
        </a:p>
      </dsp:txBody>
      <dsp:txXfrm>
        <a:off x="6517707" y="286110"/>
        <a:ext cx="1461622" cy="1278607"/>
      </dsp:txXfrm>
    </dsp:sp>
    <dsp:sp modelId="{622A05BF-FDCD-4FF4-88B3-A174F5ACB324}">
      <dsp:nvSpPr>
        <dsp:cNvPr id="0" name=""/>
        <dsp:cNvSpPr/>
      </dsp:nvSpPr>
      <dsp:spPr>
        <a:xfrm>
          <a:off x="8173227" y="734307"/>
          <a:ext cx="326730" cy="382212"/>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8173227" y="810749"/>
        <a:ext cx="228711" cy="229328"/>
      </dsp:txXfrm>
    </dsp:sp>
    <dsp:sp modelId="{31D4F32E-BC46-4B5D-8701-8ED7855EC227}">
      <dsp:nvSpPr>
        <dsp:cNvPr id="0" name=""/>
        <dsp:cNvSpPr/>
      </dsp:nvSpPr>
      <dsp:spPr>
        <a:xfrm>
          <a:off x="8635581" y="246331"/>
          <a:ext cx="1541180" cy="1358165"/>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sp:txBody>
      <dsp:txXfrm>
        <a:off x="8675360" y="286110"/>
        <a:ext cx="1461622" cy="12786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E8250-4DA6-44A2-B58A-A0798749A8E5}">
      <dsp:nvSpPr>
        <dsp:cNvPr id="0" name=""/>
        <dsp:cNvSpPr/>
      </dsp:nvSpPr>
      <dsp:spPr>
        <a:xfrm>
          <a:off x="5187"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Databricks</a:t>
          </a:r>
        </a:p>
      </dsp:txBody>
      <dsp:txXfrm>
        <a:off x="33449" y="513622"/>
        <a:ext cx="1551721" cy="908423"/>
      </dsp:txXfrm>
    </dsp:sp>
    <dsp:sp modelId="{8A5EC557-1BC8-4BA6-ABC3-B196B0007767}">
      <dsp:nvSpPr>
        <dsp:cNvPr id="0" name=""/>
        <dsp:cNvSpPr/>
      </dsp:nvSpPr>
      <dsp:spPr>
        <a:xfrm>
          <a:off x="1774257"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1774257" y="848181"/>
        <a:ext cx="238663" cy="239306"/>
      </dsp:txXfrm>
    </dsp:sp>
    <dsp:sp modelId="{B038A1D6-4863-4622-B934-BEB1DDCCE06A}">
      <dsp:nvSpPr>
        <dsp:cNvPr id="0" name=""/>
        <dsp:cNvSpPr/>
      </dsp:nvSpPr>
      <dsp:spPr>
        <a:xfrm>
          <a:off x="2256731"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284993" y="513622"/>
        <a:ext cx="1551721" cy="908423"/>
      </dsp:txXfrm>
    </dsp:sp>
    <dsp:sp modelId="{EDFE393C-8CC9-45EB-A604-14C334B00971}">
      <dsp:nvSpPr>
        <dsp:cNvPr id="0" name=""/>
        <dsp:cNvSpPr/>
      </dsp:nvSpPr>
      <dsp:spPr>
        <a:xfrm>
          <a:off x="4025800"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4025800" y="848181"/>
        <a:ext cx="238663" cy="239306"/>
      </dsp:txXfrm>
    </dsp:sp>
    <dsp:sp modelId="{0F1C3AF3-81BB-4A6F-B6D1-AE7FEA137DA4}">
      <dsp:nvSpPr>
        <dsp:cNvPr id="0" name=""/>
        <dsp:cNvSpPr/>
      </dsp:nvSpPr>
      <dsp:spPr>
        <a:xfrm>
          <a:off x="4508274"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sp:txBody>
      <dsp:txXfrm>
        <a:off x="4536536" y="513622"/>
        <a:ext cx="1551721" cy="908423"/>
      </dsp:txXfrm>
    </dsp:sp>
    <dsp:sp modelId="{6559BB1B-4C62-43F7-AC08-624121847865}">
      <dsp:nvSpPr>
        <dsp:cNvPr id="0" name=""/>
        <dsp:cNvSpPr/>
      </dsp:nvSpPr>
      <dsp:spPr>
        <a:xfrm>
          <a:off x="6277344"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6277344" y="848181"/>
        <a:ext cx="238663" cy="239306"/>
      </dsp:txXfrm>
    </dsp:sp>
    <dsp:sp modelId="{A7422787-99D2-46F3-95CC-7A015384A3B2}">
      <dsp:nvSpPr>
        <dsp:cNvPr id="0" name=""/>
        <dsp:cNvSpPr/>
      </dsp:nvSpPr>
      <dsp:spPr>
        <a:xfrm>
          <a:off x="6759817"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Azure Synapse</a:t>
          </a:r>
        </a:p>
      </dsp:txBody>
      <dsp:txXfrm>
        <a:off x="6788079" y="513622"/>
        <a:ext cx="1551721" cy="908423"/>
      </dsp:txXfrm>
    </dsp:sp>
    <dsp:sp modelId="{9B8F9761-ACFB-44E3-B093-4A70D1F76E3F}">
      <dsp:nvSpPr>
        <dsp:cNvPr id="0" name=""/>
        <dsp:cNvSpPr/>
      </dsp:nvSpPr>
      <dsp:spPr>
        <a:xfrm>
          <a:off x="8528887" y="768412"/>
          <a:ext cx="340947" cy="398844"/>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8528887" y="848181"/>
        <a:ext cx="238663" cy="239306"/>
      </dsp:txXfrm>
    </dsp:sp>
    <dsp:sp modelId="{77C14D88-C7EB-4695-9B37-A9980C32F206}">
      <dsp:nvSpPr>
        <dsp:cNvPr id="0" name=""/>
        <dsp:cNvSpPr/>
      </dsp:nvSpPr>
      <dsp:spPr>
        <a:xfrm>
          <a:off x="9011360" y="485360"/>
          <a:ext cx="1608245" cy="964947"/>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Power BI</a:t>
          </a:r>
        </a:p>
      </dsp:txBody>
      <dsp:txXfrm>
        <a:off x="9039622" y="513622"/>
        <a:ext cx="1551721" cy="908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ADB74-81A6-4827-980B-E890CF3914F9}">
      <dsp:nvSpPr>
        <dsp:cNvPr id="0" name=""/>
        <dsp:cNvSpPr/>
      </dsp:nvSpPr>
      <dsp:spPr>
        <a:xfrm>
          <a:off x="4474"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ADLS</a:t>
          </a:r>
        </a:p>
      </dsp:txBody>
      <dsp:txXfrm>
        <a:off x="38853" y="646279"/>
        <a:ext cx="1887546" cy="1105024"/>
      </dsp:txXfrm>
    </dsp:sp>
    <dsp:sp modelId="{F32CC22B-49D2-401E-BDF9-66D2579CE341}">
      <dsp:nvSpPr>
        <dsp:cNvPr id="0" name=""/>
        <dsp:cNvSpPr/>
      </dsp:nvSpPr>
      <dsp:spPr>
        <a:xfrm>
          <a:off x="2156409"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2156409" y="1053242"/>
        <a:ext cx="290315" cy="291097"/>
      </dsp:txXfrm>
    </dsp:sp>
    <dsp:sp modelId="{E919209C-A2D6-46B2-B4DC-9B13119BE742}">
      <dsp:nvSpPr>
        <dsp:cNvPr id="0" name=""/>
        <dsp:cNvSpPr/>
      </dsp:nvSpPr>
      <dsp:spPr>
        <a:xfrm>
          <a:off x="2743301"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ADF</a:t>
          </a:r>
        </a:p>
      </dsp:txBody>
      <dsp:txXfrm>
        <a:off x="2777680" y="646279"/>
        <a:ext cx="1887546" cy="1105024"/>
      </dsp:txXfrm>
    </dsp:sp>
    <dsp:sp modelId="{28B626EB-9BA8-4327-ACCC-1B3545256422}">
      <dsp:nvSpPr>
        <dsp:cNvPr id="0" name=""/>
        <dsp:cNvSpPr/>
      </dsp:nvSpPr>
      <dsp:spPr>
        <a:xfrm>
          <a:off x="4895236"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4895236" y="1053242"/>
        <a:ext cx="290315" cy="291097"/>
      </dsp:txXfrm>
    </dsp:sp>
    <dsp:sp modelId="{6A58B86B-1FF2-4671-A603-4B552B569B92}">
      <dsp:nvSpPr>
        <dsp:cNvPr id="0" name=""/>
        <dsp:cNvSpPr/>
      </dsp:nvSpPr>
      <dsp:spPr>
        <a:xfrm>
          <a:off x="5482127"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Cosmos DB</a:t>
          </a:r>
        </a:p>
      </dsp:txBody>
      <dsp:txXfrm>
        <a:off x="5516506" y="646279"/>
        <a:ext cx="1887546" cy="1105024"/>
      </dsp:txXfrm>
    </dsp:sp>
    <dsp:sp modelId="{55C0D63E-BAEE-481E-B6A5-F3DC1257EB17}">
      <dsp:nvSpPr>
        <dsp:cNvPr id="0" name=""/>
        <dsp:cNvSpPr/>
      </dsp:nvSpPr>
      <dsp:spPr>
        <a:xfrm>
          <a:off x="7634063" y="956209"/>
          <a:ext cx="414736" cy="485163"/>
        </a:xfrm>
        <a:prstGeom prst="rightArrow">
          <a:avLst>
            <a:gd name="adj1" fmla="val 60000"/>
            <a:gd name="adj2" fmla="val 50000"/>
          </a:avLst>
        </a:prstGeom>
        <a:solidFill>
          <a:srgbClr val="4472C4">
            <a:tint val="60000"/>
            <a:hueOff val="0"/>
            <a:satOff val="0"/>
            <a:lumOff val="0"/>
            <a:alphaOff val="0"/>
          </a:srgbClr>
        </a:solidFill>
        <a:ln>
          <a:solidFill>
            <a:prstClr val="black"/>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prstClr val="white"/>
            </a:solidFill>
            <a:latin typeface="Calibri" panose="020F0502020204030204"/>
            <a:ea typeface="+mn-ea"/>
            <a:cs typeface="+mn-cs"/>
          </a:endParaRPr>
        </a:p>
      </dsp:txBody>
      <dsp:txXfrm>
        <a:off x="7634063" y="1053242"/>
        <a:ext cx="290315" cy="291097"/>
      </dsp:txXfrm>
    </dsp:sp>
    <dsp:sp modelId="{F98E3B8C-3EC4-42AF-97C2-5BE9E5A8E83E}">
      <dsp:nvSpPr>
        <dsp:cNvPr id="0" name=""/>
        <dsp:cNvSpPr/>
      </dsp:nvSpPr>
      <dsp:spPr>
        <a:xfrm>
          <a:off x="8220954" y="611900"/>
          <a:ext cx="1956304" cy="1173782"/>
        </a:xfrm>
        <a:prstGeom prst="roundRect">
          <a:avLst>
            <a:gd name="adj" fmla="val 10000"/>
          </a:avLst>
        </a:prstGeom>
        <a:solidFill>
          <a:srgbClr val="E89C2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prstClr val="black"/>
              </a:solidFill>
              <a:latin typeface="Calibri" panose="020F0502020204030204"/>
              <a:ea typeface="+mn-ea"/>
              <a:cs typeface="+mn-cs"/>
            </a:rPr>
            <a:t>Synapse Analytics</a:t>
          </a:r>
        </a:p>
      </dsp:txBody>
      <dsp:txXfrm>
        <a:off x="8255333" y="646279"/>
        <a:ext cx="1887546" cy="11050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AAC17-6242-45B5-A79B-B9A3DF849FF7}"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69EA4-C61C-4982-93E3-F67A2DB9ABE5}" type="slidenum">
              <a:rPr lang="en-US" smtClean="0"/>
              <a:t>‹#›</a:t>
            </a:fld>
            <a:endParaRPr lang="en-US"/>
          </a:p>
        </p:txBody>
      </p:sp>
    </p:spTree>
    <p:extLst>
      <p:ext uri="{BB962C8B-B14F-4D97-AF65-F5344CB8AC3E}">
        <p14:creationId xmlns:p14="http://schemas.microsoft.com/office/powerpoint/2010/main" val="123213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90897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barChart</a:t>
            </a:r>
            <a:endParaRPr dirty="0"/>
          </a:p>
          <a:p>
            <a:r>
              <a:rPr b="0" dirty="0"/>
              <a:t>No alt text provided</a:t>
            </a:r>
            <a:endParaRPr dirty="0"/>
          </a:p>
          <a:p>
            <a:endParaRPr dirty="0"/>
          </a:p>
        </p:txBody>
      </p:sp>
    </p:spTree>
    <p:extLst>
      <p:ext uri="{BB962C8B-B14F-4D97-AF65-F5344CB8AC3E}">
        <p14:creationId xmlns:p14="http://schemas.microsoft.com/office/powerpoint/2010/main" val="76227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163241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3163876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Year Range</a:t>
            </a:r>
            <a:endParaRPr dirty="0"/>
          </a:p>
          <a:p>
            <a:r>
              <a:rPr b="0" dirty="0"/>
              <a:t>No alt text provided</a:t>
            </a:r>
            <a:endParaRPr dirty="0"/>
          </a:p>
          <a:p>
            <a:endParaRPr dirty="0"/>
          </a:p>
          <a:p>
            <a:r>
              <a:rPr b="1" dirty="0"/>
              <a:t>Language</a:t>
            </a:r>
            <a:endParaRPr dirty="0"/>
          </a:p>
          <a:p>
            <a:r>
              <a:rPr b="0" dirty="0"/>
              <a:t>No alt text provided</a:t>
            </a:r>
            <a:endParaRPr dirty="0"/>
          </a:p>
          <a:p>
            <a:endParaRPr dirty="0"/>
          </a:p>
          <a:p>
            <a:r>
              <a:rPr b="1" dirty="0"/>
              <a:t>Movie Length</a:t>
            </a:r>
            <a:endParaRPr dirty="0"/>
          </a:p>
          <a:p>
            <a:r>
              <a:rPr b="0" dirty="0"/>
              <a:t>No alt text provided</a:t>
            </a:r>
            <a:endParaRPr dirty="0"/>
          </a:p>
          <a:p>
            <a:endParaRPr dirty="0"/>
          </a:p>
          <a:p>
            <a:r>
              <a:rPr b="1" dirty="0"/>
              <a:t>Rating</a:t>
            </a:r>
            <a:endParaRPr dirty="0"/>
          </a:p>
          <a:p>
            <a:r>
              <a:rPr b="0" dirty="0"/>
              <a:t>No alt text provided</a:t>
            </a:r>
            <a:endParaRPr dirty="0"/>
          </a:p>
          <a:p>
            <a:endParaRPr dirty="0"/>
          </a:p>
          <a:p>
            <a:r>
              <a:rPr b="1" dirty="0"/>
              <a:t>No of Movies by Language</a:t>
            </a:r>
            <a:endParaRPr dirty="0"/>
          </a:p>
          <a:p>
            <a:r>
              <a:rPr b="0" dirty="0"/>
              <a:t>No alt text provided</a:t>
            </a:r>
            <a:endParaRPr dirty="0"/>
          </a:p>
          <a:p>
            <a:endParaRPr dirty="0"/>
          </a:p>
          <a:p>
            <a:r>
              <a:rPr b="1" dirty="0"/>
              <a:t>No of Movies by Age Rating</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276697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489922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efefe</a:t>
            </a:r>
            <a:endParaRPr dirty="0"/>
          </a:p>
          <a:p>
            <a:r>
              <a:rPr b="0" dirty="0"/>
              <a:t>No alt text provided</a:t>
            </a:r>
            <a:endParaRPr dirty="0"/>
          </a:p>
          <a:p>
            <a:endParaRPr dirty="0"/>
          </a:p>
          <a:p>
            <a:r>
              <a:rPr b="1" dirty="0"/>
              <a:t>Average of IMDB Votes by Genre</a:t>
            </a:r>
            <a:endParaRPr dirty="0"/>
          </a:p>
          <a:p>
            <a:r>
              <a:rPr b="0" dirty="0"/>
              <a:t>No alt text provided</a:t>
            </a:r>
            <a:endParaRPr dirty="0"/>
          </a:p>
          <a:p>
            <a:endParaRPr dirty="0"/>
          </a:p>
          <a:p>
            <a:r>
              <a:rPr b="1" dirty="0"/>
              <a:t>No of Movies by Year Category</a:t>
            </a:r>
            <a:endParaRPr dirty="0"/>
          </a:p>
          <a:p>
            <a:r>
              <a:rPr b="0" dirty="0"/>
              <a:t>No alt text provided</a:t>
            </a:r>
            <a:endParaRPr dirty="0"/>
          </a:p>
          <a:p>
            <a:endParaRPr dirty="0"/>
          </a:p>
          <a:p>
            <a:r>
              <a:rPr b="1" dirty="0"/>
              <a:t>Total Movies</a:t>
            </a:r>
            <a:endParaRPr dirty="0"/>
          </a:p>
          <a:p>
            <a:r>
              <a:rPr b="0" dirty="0"/>
              <a:t>No alt text provided</a:t>
            </a:r>
            <a:endParaRPr dirty="0"/>
          </a:p>
          <a:p>
            <a:endParaRPr dirty="0"/>
          </a:p>
          <a:p>
            <a:r>
              <a:rPr b="1" dirty="0"/>
              <a:t>Rating</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No of Movies by Languages</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extLst>
      <p:ext uri="{BB962C8B-B14F-4D97-AF65-F5344CB8AC3E}">
        <p14:creationId xmlns:p14="http://schemas.microsoft.com/office/powerpoint/2010/main" val="168842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33348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No of Movies by Category</a:t>
            </a:r>
            <a:endParaRPr dirty="0"/>
          </a:p>
          <a:p>
            <a:r>
              <a:rPr b="0" dirty="0"/>
              <a:t>No alt text provided</a:t>
            </a:r>
            <a:endParaRPr dirty="0"/>
          </a:p>
          <a:p>
            <a:endParaRPr dirty="0"/>
          </a:p>
          <a:p>
            <a:r>
              <a:rPr b="1" dirty="0"/>
              <a:t>No of Movies by Sub Category</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Duration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Year</a:t>
            </a:r>
            <a:endParaRPr dirty="0"/>
          </a:p>
          <a:p>
            <a:r>
              <a:rPr b="0" dirty="0"/>
              <a:t>No alt text provided</a:t>
            </a:r>
            <a:endParaRPr dirty="0"/>
          </a:p>
          <a:p>
            <a:endParaRPr dirty="0"/>
          </a:p>
          <a:p>
            <a:r>
              <a:rPr b="1" dirty="0"/>
              <a:t>heatmapF244EA9EE1F34E828A80CF19B41976F8</a:t>
            </a:r>
            <a:endParaRPr dirty="0"/>
          </a:p>
          <a:p>
            <a:r>
              <a:rPr b="0" dirty="0"/>
              <a:t>No alt text provided</a:t>
            </a:r>
            <a:endParaRPr dirty="0"/>
          </a:p>
          <a:p>
            <a:endParaRPr dirty="0"/>
          </a:p>
        </p:txBody>
      </p:sp>
    </p:spTree>
    <p:extLst>
      <p:ext uri="{BB962C8B-B14F-4D97-AF65-F5344CB8AC3E}">
        <p14:creationId xmlns:p14="http://schemas.microsoft.com/office/powerpoint/2010/main" val="253170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B52B-29FA-42E8-A3B4-FC44420E1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25426C-5C62-4632-B18C-F3CD92C04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52CF8-AE5B-4898-BF80-2D287B2CAC30}"/>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BDB3E562-7B32-4D4D-AF03-A49E453A1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CB754-3DCB-4ED5-8780-48D3BB32FF03}"/>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15746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222C-5D7D-461C-8044-228C2A153B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AD8E0-D144-4C74-8729-CB7675A8E1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4D6CB-119D-4129-9021-B5F4C953B75F}"/>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D0E231E7-9759-4C88-A342-563AF078A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3BD30-982D-42F7-B181-6393F49379AC}"/>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91636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DD218D-7901-46B2-8DAF-6DC56523F5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85A86D-F04A-43D8-87EE-DFAD86A93F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1E5C6-77DD-4EC1-A738-A7FD5AA1D622}"/>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1D1C41D1-4D2C-44C9-9437-506865C93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FCE2A-99CF-4815-AADF-919FB6825C88}"/>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79347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6E56-1A0E-436A-9521-DC4F4B58D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9C2E9-22C5-4864-8703-99170C2028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62D4-6C3B-40EE-9261-0BC20CA0BDF0}"/>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8AA2C5E0-F48D-4C6E-8163-2DF662CF1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6159E-6863-4011-BCCC-22A5F2A90DF7}"/>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896701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40E7-E8D0-4A0D-B4F1-AED0341B2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DF10DF-53A4-4FC1-BB56-CD0124D260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EFB4C4-DCE5-4EA8-8D8E-E53DB36C3720}"/>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4B8ECCEB-0EED-4E40-BAC8-936535A1C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2638-0171-4F7C-9268-5F152A6D70A1}"/>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02886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289E-CC9A-4385-832D-B6DADF6F2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90F81-07F2-4A55-8F64-F10C824C83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028AF6-6C84-4C55-B5F8-BFAF1A0449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6DA7A2-36AE-4F35-A437-A43BA9C310CA}"/>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6" name="Footer Placeholder 5">
            <a:extLst>
              <a:ext uri="{FF2B5EF4-FFF2-40B4-BE49-F238E27FC236}">
                <a16:creationId xmlns:a16="http://schemas.microsoft.com/office/drawing/2014/main" id="{841206E4-22B0-40A0-8565-92DF64E8D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6D774-8AEA-4D89-9A13-C1B87CC75DA4}"/>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65921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0482-87BD-4451-9D32-A798908E3C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EE291-CDA4-44DB-A7F6-4F7F42B6B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535757B-71F3-40F2-A842-BAC615432C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C86307-865F-4AC4-87A2-16846EB60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B7FD9E-3EF6-450D-AC96-B5FA5DBC7A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BF93B7-AB3E-48E3-B2A1-2219C601ADE2}"/>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8" name="Footer Placeholder 7">
            <a:extLst>
              <a:ext uri="{FF2B5EF4-FFF2-40B4-BE49-F238E27FC236}">
                <a16:creationId xmlns:a16="http://schemas.microsoft.com/office/drawing/2014/main" id="{E6C56B56-D7B1-46B1-A3F2-54371D4460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ACA1A-0680-4492-B24B-8C70694374AA}"/>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613443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713A-5E5E-4E76-8A3D-D7D3E377B2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833BE3-5A8F-411A-BCAB-ED697679F7E9}"/>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4" name="Footer Placeholder 3">
            <a:extLst>
              <a:ext uri="{FF2B5EF4-FFF2-40B4-BE49-F238E27FC236}">
                <a16:creationId xmlns:a16="http://schemas.microsoft.com/office/drawing/2014/main" id="{B90B5DE0-5D35-44B6-8352-3A7C4EDF9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68B831-0552-4E0C-B52D-FEB26DF4DCD6}"/>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63809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FD527-6A10-4698-95F0-7DAB716CA31E}"/>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3" name="Footer Placeholder 2">
            <a:extLst>
              <a:ext uri="{FF2B5EF4-FFF2-40B4-BE49-F238E27FC236}">
                <a16:creationId xmlns:a16="http://schemas.microsoft.com/office/drawing/2014/main" id="{2E46E40E-8635-45C2-9296-4E624734C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3904A-CA57-43F3-9C07-49666CD2F42D}"/>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69743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3F19-CDFE-4B68-B3A2-579AB8C9A8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8DE73-E181-40D7-9AC5-623C09FDC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EC466C-C5D5-4E8B-BF62-0BB94A436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E8E05F-33B1-4540-8BA5-DD150C7BDE20}"/>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6" name="Footer Placeholder 5">
            <a:extLst>
              <a:ext uri="{FF2B5EF4-FFF2-40B4-BE49-F238E27FC236}">
                <a16:creationId xmlns:a16="http://schemas.microsoft.com/office/drawing/2014/main" id="{FEEE7DE8-10F7-48A0-9451-7FD446CCA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9F4F0-2582-48BC-B31F-FDD7669F04CF}"/>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1174459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2D8D-9548-4E8E-B564-1BDE1304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10D204-8377-4C02-9B86-0EDE0901B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FE81A8-7AB8-4643-8C5E-B1CA3D156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1904DF-4658-4078-8A4F-116F7519EEC4}"/>
              </a:ext>
            </a:extLst>
          </p:cNvPr>
          <p:cNvSpPr>
            <a:spLocks noGrp="1"/>
          </p:cNvSpPr>
          <p:nvPr>
            <p:ph type="dt" sz="half" idx="10"/>
          </p:nvPr>
        </p:nvSpPr>
        <p:spPr/>
        <p:txBody>
          <a:bodyPr/>
          <a:lstStyle/>
          <a:p>
            <a:fld id="{749E4029-E039-4D0C-AB2E-63B4EE9047AB}" type="datetimeFigureOut">
              <a:rPr lang="en-US" smtClean="0"/>
              <a:t>8/16/2023</a:t>
            </a:fld>
            <a:endParaRPr lang="en-US"/>
          </a:p>
        </p:txBody>
      </p:sp>
      <p:sp>
        <p:nvSpPr>
          <p:cNvPr id="6" name="Footer Placeholder 5">
            <a:extLst>
              <a:ext uri="{FF2B5EF4-FFF2-40B4-BE49-F238E27FC236}">
                <a16:creationId xmlns:a16="http://schemas.microsoft.com/office/drawing/2014/main" id="{15404A09-3358-49F2-9349-9F32B0263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8D77A-4C9F-4EB0-BF6C-93FE0367A938}"/>
              </a:ext>
            </a:extLst>
          </p:cNvPr>
          <p:cNvSpPr>
            <a:spLocks noGrp="1"/>
          </p:cNvSpPr>
          <p:nvPr>
            <p:ph type="sldNum" sz="quarter" idx="12"/>
          </p:nvPr>
        </p:nvSpPr>
        <p:spPr/>
        <p:txBody>
          <a:bodyPr/>
          <a:lstStyle/>
          <a:p>
            <a:fld id="{8B13E81F-EDD7-451F-9AF4-55B2BCB14323}" type="slidenum">
              <a:rPr lang="en-US" smtClean="0"/>
              <a:t>‹#›</a:t>
            </a:fld>
            <a:endParaRPr lang="en-US"/>
          </a:p>
        </p:txBody>
      </p:sp>
    </p:spTree>
    <p:extLst>
      <p:ext uri="{BB962C8B-B14F-4D97-AF65-F5344CB8AC3E}">
        <p14:creationId xmlns:p14="http://schemas.microsoft.com/office/powerpoint/2010/main" val="348593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0104C-0B73-4C3B-B572-406FA55D5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8EEFC3-1455-4923-897C-98F46B1E5C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761E4-0BFF-49D5-81CF-7144B2349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E4029-E039-4D0C-AB2E-63B4EE9047AB}" type="datetimeFigureOut">
              <a:rPr lang="en-US" smtClean="0"/>
              <a:t>8/16/2023</a:t>
            </a:fld>
            <a:endParaRPr lang="en-US"/>
          </a:p>
        </p:txBody>
      </p:sp>
      <p:sp>
        <p:nvSpPr>
          <p:cNvPr id="5" name="Footer Placeholder 4">
            <a:extLst>
              <a:ext uri="{FF2B5EF4-FFF2-40B4-BE49-F238E27FC236}">
                <a16:creationId xmlns:a16="http://schemas.microsoft.com/office/drawing/2014/main" id="{718606D8-CC61-41B7-8277-20E1E6187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C0B384-9601-460E-A460-02A6B4B64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3E81F-EDD7-451F-9AF4-55B2BCB14323}" type="slidenum">
              <a:rPr lang="en-US" smtClean="0"/>
              <a:t>‹#›</a:t>
            </a:fld>
            <a:endParaRPr lang="en-US"/>
          </a:p>
        </p:txBody>
      </p:sp>
    </p:spTree>
    <p:extLst>
      <p:ext uri="{BB962C8B-B14F-4D97-AF65-F5344CB8AC3E}">
        <p14:creationId xmlns:p14="http://schemas.microsoft.com/office/powerpoint/2010/main" val="2317746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all_scenarios.ipynb" TargetMode="External"/><Relationship Id="rId4" Type="http://schemas.openxmlformats.org/officeDocument/2006/relationships/hyperlink" Target="transformation_notebook.ipy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jfif"/><Relationship Id="rId2" Type="http://schemas.openxmlformats.org/officeDocument/2006/relationships/image" Target="../media/image59.jfif"/><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hyperlink" Target="https://app.powerbi.com/groups/me/reports/56101c25-1bd1-4266-a5e2-48538c31ebc2/ReportSectiona1bea800e26a2aa88aad?bookmarkGuid=b029c312-5135-43ad-8a46-9ad723c88817&amp;bookmarkUsage=1&amp;ctid=143a6f53-af22-487e-846c-0eaefa0ebd72&amp;portalSessionId=eb36827e-0d5d-4581-8aec-075a1d997ab2&amp;fromEntryPoint=expor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hyperlink" Target="https://app.powerbi.com/groups/me/reports/56101c25-1bd1-4266-a5e2-48538c31ebc2/?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jfif"/><Relationship Id="rId3" Type="http://schemas.openxmlformats.org/officeDocument/2006/relationships/image" Target="../media/image7.jfif"/><Relationship Id="rId7" Type="http://schemas.openxmlformats.org/officeDocument/2006/relationships/image" Target="../media/image11.jfif"/><Relationship Id="rId12" Type="http://schemas.openxmlformats.org/officeDocument/2006/relationships/image" Target="../media/image16.jfif"/><Relationship Id="rId2" Type="http://schemas.openxmlformats.org/officeDocument/2006/relationships/image" Target="../media/image6.jfif"/><Relationship Id="rId1" Type="http://schemas.openxmlformats.org/officeDocument/2006/relationships/slideLayout" Target="../slideLayouts/slideLayout2.xml"/><Relationship Id="rId6" Type="http://schemas.openxmlformats.org/officeDocument/2006/relationships/image" Target="../media/image10.jfif"/><Relationship Id="rId11" Type="http://schemas.openxmlformats.org/officeDocument/2006/relationships/image" Target="../media/image15.jfif"/><Relationship Id="rId5" Type="http://schemas.openxmlformats.org/officeDocument/2006/relationships/image" Target="../media/image9.jfif"/><Relationship Id="rId10" Type="http://schemas.openxmlformats.org/officeDocument/2006/relationships/image" Target="../media/image14.jfif"/><Relationship Id="rId4" Type="http://schemas.openxmlformats.org/officeDocument/2006/relationships/image" Target="../media/image8.jfif"/><Relationship Id="rId9" Type="http://schemas.openxmlformats.org/officeDocument/2006/relationships/image" Target="../media/image13.jf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49BB-0841-4F8C-A1C0-87B58634EC32}"/>
              </a:ext>
            </a:extLst>
          </p:cNvPr>
          <p:cNvSpPr>
            <a:spLocks noGrp="1"/>
          </p:cNvSpPr>
          <p:nvPr>
            <p:ph type="ctrTitle"/>
          </p:nvPr>
        </p:nvSpPr>
        <p:spPr>
          <a:xfrm>
            <a:off x="646966" y="1719750"/>
            <a:ext cx="10898067" cy="1255077"/>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RECOMMENDATION SYSTEM FOR OTT PLATFORM</a:t>
            </a:r>
          </a:p>
        </p:txBody>
      </p:sp>
      <p:sp>
        <p:nvSpPr>
          <p:cNvPr id="3" name="Subtitle 2">
            <a:extLst>
              <a:ext uri="{FF2B5EF4-FFF2-40B4-BE49-F238E27FC236}">
                <a16:creationId xmlns:a16="http://schemas.microsoft.com/office/drawing/2014/main" id="{FAB1B7FC-4E7E-41F8-AE98-5954FB07A1D9}"/>
              </a:ext>
            </a:extLst>
          </p:cNvPr>
          <p:cNvSpPr>
            <a:spLocks noGrp="1"/>
          </p:cNvSpPr>
          <p:nvPr>
            <p:ph type="subTitle" idx="1"/>
          </p:nvPr>
        </p:nvSpPr>
        <p:spPr>
          <a:xfrm>
            <a:off x="9072880" y="3535999"/>
            <a:ext cx="2974574" cy="2915601"/>
          </a:xfrm>
        </p:spPr>
        <p:txBody>
          <a:bodyPr>
            <a:normAutofit/>
          </a:bodyPr>
          <a:lstStyle/>
          <a:p>
            <a:pPr algn="l"/>
            <a:r>
              <a:rPr lang="en-US" i="1" dirty="0"/>
              <a:t>Members,</a:t>
            </a:r>
            <a:endParaRPr lang="en-US" dirty="0"/>
          </a:p>
          <a:p>
            <a:pPr marL="457200" indent="-457200" algn="l">
              <a:buFont typeface="+mj-lt"/>
              <a:buAutoNum type="arabicPeriod"/>
            </a:pPr>
            <a:r>
              <a:rPr lang="en-US" sz="1900" dirty="0"/>
              <a:t>Vaishnavi Shahu</a:t>
            </a:r>
          </a:p>
          <a:p>
            <a:pPr marL="457200" indent="-457200" algn="l">
              <a:buFont typeface="+mj-lt"/>
              <a:buAutoNum type="arabicPeriod"/>
            </a:pPr>
            <a:r>
              <a:rPr lang="en-US" sz="1900" dirty="0"/>
              <a:t>Rajender Mudasthu</a:t>
            </a:r>
          </a:p>
          <a:p>
            <a:pPr marL="457200" indent="-457200" algn="l">
              <a:buFont typeface="+mj-lt"/>
              <a:buAutoNum type="arabicPeriod"/>
            </a:pPr>
            <a:r>
              <a:rPr lang="en-US" sz="1900" dirty="0"/>
              <a:t>Raghavendra Betageri</a:t>
            </a:r>
          </a:p>
          <a:p>
            <a:pPr marL="457200" indent="-457200" algn="l">
              <a:buFont typeface="+mj-lt"/>
              <a:buAutoNum type="arabicPeriod"/>
            </a:pPr>
            <a:r>
              <a:rPr lang="en-US" sz="1900" dirty="0"/>
              <a:t>Sai Charan</a:t>
            </a:r>
          </a:p>
          <a:p>
            <a:pPr marL="457200" indent="-457200" algn="l">
              <a:buFont typeface="+mj-lt"/>
              <a:buAutoNum type="arabicPeriod"/>
            </a:pPr>
            <a:r>
              <a:rPr lang="en-US" sz="1900" dirty="0"/>
              <a:t>Hari Teja</a:t>
            </a:r>
          </a:p>
          <a:p>
            <a:pPr marL="457200" indent="-457200" algn="l">
              <a:buFont typeface="+mj-lt"/>
              <a:buAutoNum type="arabicPeriod"/>
            </a:pPr>
            <a:r>
              <a:rPr lang="en-US" sz="1900" dirty="0"/>
              <a:t>Kousik Dutta</a:t>
            </a:r>
          </a:p>
          <a:p>
            <a:endParaRPr lang="en-US" dirty="0"/>
          </a:p>
        </p:txBody>
      </p:sp>
      <p:sp>
        <p:nvSpPr>
          <p:cNvPr id="10" name="Rectangle 9">
            <a:extLst>
              <a:ext uri="{FF2B5EF4-FFF2-40B4-BE49-F238E27FC236}">
                <a16:creationId xmlns:a16="http://schemas.microsoft.com/office/drawing/2014/main" id="{E8B08BE7-0C4E-4A29-B3BD-92C6BBBF63DC}"/>
              </a:ext>
            </a:extLst>
          </p:cNvPr>
          <p:cNvSpPr/>
          <p:nvPr/>
        </p:nvSpPr>
        <p:spPr>
          <a:xfrm>
            <a:off x="487680" y="4536600"/>
            <a:ext cx="4754880" cy="1255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Guided By</a:t>
            </a:r>
          </a:p>
          <a:p>
            <a:endParaRPr lang="en-US" dirty="0"/>
          </a:p>
          <a:p>
            <a:r>
              <a:rPr lang="en-US" dirty="0"/>
              <a:t>Billa Venkata Satyanarayana</a:t>
            </a:r>
          </a:p>
          <a:p>
            <a:r>
              <a:rPr lang="en-US" dirty="0"/>
              <a:t>DE Expert</a:t>
            </a:r>
          </a:p>
        </p:txBody>
      </p:sp>
      <p:pic>
        <p:nvPicPr>
          <p:cNvPr id="12" name="Picture 11">
            <a:extLst>
              <a:ext uri="{FF2B5EF4-FFF2-40B4-BE49-F238E27FC236}">
                <a16:creationId xmlns:a16="http://schemas.microsoft.com/office/drawing/2014/main" id="{9510CDD6-BA93-4CDA-ADFE-F0747B972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9" y="3538223"/>
            <a:ext cx="1596684" cy="1062520"/>
          </a:xfrm>
          <a:prstGeom prst="rect">
            <a:avLst/>
          </a:prstGeom>
        </p:spPr>
      </p:pic>
      <p:pic>
        <p:nvPicPr>
          <p:cNvPr id="14" name="Picture 13">
            <a:extLst>
              <a:ext uri="{FF2B5EF4-FFF2-40B4-BE49-F238E27FC236}">
                <a16:creationId xmlns:a16="http://schemas.microsoft.com/office/drawing/2014/main" id="{D95446E7-929E-4C46-B101-65680ACA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332" y="3531405"/>
            <a:ext cx="1373163" cy="831820"/>
          </a:xfrm>
          <a:prstGeom prst="rect">
            <a:avLst/>
          </a:prstGeom>
        </p:spPr>
      </p:pic>
      <p:pic>
        <p:nvPicPr>
          <p:cNvPr id="16" name="Picture 15">
            <a:extLst>
              <a:ext uri="{FF2B5EF4-FFF2-40B4-BE49-F238E27FC236}">
                <a16:creationId xmlns:a16="http://schemas.microsoft.com/office/drawing/2014/main" id="{D3222C93-F339-4413-9EC8-4967AC90F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977" y="4371104"/>
            <a:ext cx="926845" cy="521350"/>
          </a:xfrm>
          <a:prstGeom prst="rect">
            <a:avLst/>
          </a:prstGeom>
        </p:spPr>
      </p:pic>
      <p:pic>
        <p:nvPicPr>
          <p:cNvPr id="20" name="Picture 19">
            <a:extLst>
              <a:ext uri="{FF2B5EF4-FFF2-40B4-BE49-F238E27FC236}">
                <a16:creationId xmlns:a16="http://schemas.microsoft.com/office/drawing/2014/main" id="{AE060369-5221-402E-AFCC-A30DD26EC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016" y="3531405"/>
            <a:ext cx="2070807" cy="106252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pic>
        <p:nvPicPr>
          <p:cNvPr id="4" name="Picture 3">
            <a:extLst>
              <a:ext uri="{FF2B5EF4-FFF2-40B4-BE49-F238E27FC236}">
                <a16:creationId xmlns:a16="http://schemas.microsoft.com/office/drawing/2014/main" id="{D759D11E-A982-4FCE-809F-8C5694B1785E}"/>
              </a:ext>
            </a:extLst>
          </p:cNvPr>
          <p:cNvPicPr>
            <a:picLocks noChangeAspect="1"/>
          </p:cNvPicPr>
          <p:nvPr/>
        </p:nvPicPr>
        <p:blipFill>
          <a:blip r:embed="rId6"/>
          <a:stretch>
            <a:fillRect/>
          </a:stretch>
        </p:blipFill>
        <p:spPr>
          <a:xfrm>
            <a:off x="66106" y="74511"/>
            <a:ext cx="2896169" cy="1159299"/>
          </a:xfrm>
          <a:prstGeom prst="rect">
            <a:avLst/>
          </a:prstGeom>
        </p:spPr>
      </p:pic>
    </p:spTree>
    <p:extLst>
      <p:ext uri="{BB962C8B-B14F-4D97-AF65-F5344CB8AC3E}">
        <p14:creationId xmlns:p14="http://schemas.microsoft.com/office/powerpoint/2010/main" val="63006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F472A-1A85-46D1-8418-51A507BA88DA}"/>
              </a:ext>
            </a:extLst>
          </p:cNvPr>
          <p:cNvPicPr>
            <a:picLocks noChangeAspect="1"/>
          </p:cNvPicPr>
          <p:nvPr/>
        </p:nvPicPr>
        <p:blipFill>
          <a:blip r:embed="rId2"/>
          <a:stretch>
            <a:fillRect/>
          </a:stretch>
        </p:blipFill>
        <p:spPr>
          <a:xfrm>
            <a:off x="584462" y="1346076"/>
            <a:ext cx="10379192" cy="3546435"/>
          </a:xfrm>
          <a:prstGeom prst="rect">
            <a:avLst/>
          </a:prstGeom>
        </p:spPr>
      </p:pic>
      <p:sp>
        <p:nvSpPr>
          <p:cNvPr id="5" name="TextBox 4">
            <a:extLst>
              <a:ext uri="{FF2B5EF4-FFF2-40B4-BE49-F238E27FC236}">
                <a16:creationId xmlns:a16="http://schemas.microsoft.com/office/drawing/2014/main" id="{AD630452-68C6-4C7B-ABCF-A519DE6C1EC9}"/>
              </a:ext>
            </a:extLst>
          </p:cNvPr>
          <p:cNvSpPr txBox="1"/>
          <p:nvPr/>
        </p:nvSpPr>
        <p:spPr>
          <a:xfrm>
            <a:off x="584462" y="329937"/>
            <a:ext cx="1037919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Here we have files in ADLS.</a:t>
            </a:r>
          </a:p>
          <a:p>
            <a:pPr marL="342900" indent="-342900">
              <a:buFont typeface="Arial" panose="020B0604020202020204" pitchFamily="34" charset="0"/>
              <a:buChar char="•"/>
            </a:pPr>
            <a:r>
              <a:rPr lang="en-US" sz="2000" dirty="0">
                <a:solidFill>
                  <a:schemeClr val="bg1"/>
                </a:solidFill>
              </a:rPr>
              <a:t>The other folders have been made after running the transformations and Scenarios.</a:t>
            </a:r>
          </a:p>
        </p:txBody>
      </p:sp>
    </p:spTree>
    <p:extLst>
      <p:ext uri="{BB962C8B-B14F-4D97-AF65-F5344CB8AC3E}">
        <p14:creationId xmlns:p14="http://schemas.microsoft.com/office/powerpoint/2010/main" val="9808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EC9ED1A-29D7-4753-8F1A-BFDA3CB3007D}"/>
              </a:ext>
            </a:extLst>
          </p:cNvPr>
          <p:cNvGraphicFramePr>
            <a:graphicFrameLocks noGrp="1"/>
          </p:cNvGraphicFramePr>
          <p:nvPr>
            <p:ph idx="1"/>
            <p:extLst>
              <p:ext uri="{D42A27DB-BD31-4B8C-83A1-F6EECF244321}">
                <p14:modId xmlns:p14="http://schemas.microsoft.com/office/powerpoint/2010/main" val="3338214284"/>
              </p:ext>
            </p:extLst>
          </p:nvPr>
        </p:nvGraphicFramePr>
        <p:xfrm>
          <a:off x="1005133" y="1334662"/>
          <a:ext cx="10181733" cy="1850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DA24098-198E-48D6-A605-21428C02FBEB}"/>
              </a:ext>
            </a:extLst>
          </p:cNvPr>
          <p:cNvSpPr>
            <a:spLocks noGrp="1"/>
          </p:cNvSpPr>
          <p:nvPr>
            <p:ph type="title"/>
          </p:nvPr>
        </p:nvSpPr>
        <p:spPr>
          <a:xfrm>
            <a:off x="838200" y="113982"/>
            <a:ext cx="10515600" cy="1325563"/>
          </a:xfrm>
        </p:spPr>
        <p:txBody>
          <a:bodyPr/>
          <a:lstStyle/>
          <a:p>
            <a:r>
              <a:rPr lang="en-US" b="1" dirty="0">
                <a:solidFill>
                  <a:schemeClr val="bg1"/>
                </a:solidFill>
              </a:rPr>
              <a:t>Architecture &amp; Analysis Using HIVE</a:t>
            </a:r>
          </a:p>
        </p:txBody>
      </p:sp>
      <p:sp>
        <p:nvSpPr>
          <p:cNvPr id="2" name="Rectangle 1">
            <a:extLst>
              <a:ext uri="{FF2B5EF4-FFF2-40B4-BE49-F238E27FC236}">
                <a16:creationId xmlns:a16="http://schemas.microsoft.com/office/drawing/2014/main" id="{219ACCDE-79A0-4B11-B215-00CFFF201893}"/>
              </a:ext>
            </a:extLst>
          </p:cNvPr>
          <p:cNvSpPr/>
          <p:nvPr/>
        </p:nvSpPr>
        <p:spPr>
          <a:xfrm>
            <a:off x="933253" y="3672512"/>
            <a:ext cx="10774837" cy="3447098"/>
          </a:xfrm>
          <a:prstGeom prst="rect">
            <a:avLst/>
          </a:prstGeom>
        </p:spPr>
        <p:txBody>
          <a:bodyPr wrap="square">
            <a:spAutoFit/>
          </a:bodyPr>
          <a:lstStyle/>
          <a:p>
            <a:r>
              <a:rPr lang="en-US" sz="2800" b="1" dirty="0">
                <a:solidFill>
                  <a:schemeClr val="bg1"/>
                </a:solidFill>
              </a:rPr>
              <a:t>Process</a:t>
            </a:r>
          </a:p>
          <a:p>
            <a:pPr marL="285750" indent="-285750">
              <a:buFont typeface="Arial" panose="020B0604020202020204" pitchFamily="34" charset="0"/>
              <a:buChar char="•"/>
            </a:pPr>
            <a:r>
              <a:rPr lang="en-US" sz="2200" dirty="0">
                <a:solidFill>
                  <a:schemeClr val="bg1"/>
                </a:solidFill>
              </a:rPr>
              <a:t>Ran Sqoop Pipeline to Bring Data From MySql to HIVE </a:t>
            </a:r>
          </a:p>
          <a:p>
            <a:pPr marL="285750" indent="-285750">
              <a:buFont typeface="Arial" panose="020B0604020202020204" pitchFamily="34" charset="0"/>
              <a:buChar char="•"/>
            </a:pPr>
            <a:r>
              <a:rPr lang="en-US" sz="2200" dirty="0">
                <a:solidFill>
                  <a:schemeClr val="bg1"/>
                </a:solidFill>
              </a:rPr>
              <a:t>Created internal table</a:t>
            </a:r>
          </a:p>
          <a:p>
            <a:pPr marL="285750" indent="-285750">
              <a:buFont typeface="Arial" panose="020B0604020202020204" pitchFamily="34" charset="0"/>
              <a:buChar char="•"/>
            </a:pPr>
            <a:r>
              <a:rPr lang="en-US" sz="2200" dirty="0">
                <a:solidFill>
                  <a:schemeClr val="bg1"/>
                </a:solidFill>
              </a:rPr>
              <a:t>Analyzed 5 scenarios</a:t>
            </a:r>
          </a:p>
          <a:p>
            <a:pPr marL="285750" indent="-285750">
              <a:buFont typeface="Arial" panose="020B0604020202020204" pitchFamily="34" charset="0"/>
              <a:buChar char="•"/>
            </a:pPr>
            <a:r>
              <a:rPr lang="en-US" sz="2200" dirty="0">
                <a:solidFill>
                  <a:schemeClr val="bg1"/>
                </a:solidFill>
              </a:rPr>
              <a:t>Optimization techniques: Partitioning and bucketing, file formatting</a:t>
            </a:r>
          </a:p>
          <a:p>
            <a:pPr marL="285750" indent="-285750">
              <a:buFont typeface="Arial" panose="020B0604020202020204" pitchFamily="34" charset="0"/>
              <a:buChar char="•"/>
            </a:pPr>
            <a:r>
              <a:rPr lang="en-US" sz="2200" dirty="0">
                <a:solidFill>
                  <a:schemeClr val="bg1"/>
                </a:solidFill>
              </a:rPr>
              <a:t>Comparison </a:t>
            </a:r>
          </a:p>
          <a:p>
            <a:pPr marL="285750" indent="-285750">
              <a:buFont typeface="Arial" panose="020B0604020202020204" pitchFamily="34" charset="0"/>
              <a:buChar char="•"/>
            </a:pPr>
            <a:r>
              <a:rPr lang="en-US" sz="2200" dirty="0">
                <a:solidFill>
                  <a:schemeClr val="bg1"/>
                </a:solidFill>
              </a:rPr>
              <a:t>Exporting to RDBMS</a:t>
            </a:r>
          </a:p>
          <a:p>
            <a:pPr marL="285750" indent="-285750">
              <a:buFont typeface="Arial" panose="020B0604020202020204" pitchFamily="34" charset="0"/>
              <a:buChar char="•"/>
            </a:pPr>
            <a:r>
              <a:rPr lang="en-US" sz="2200" dirty="0">
                <a:solidFill>
                  <a:schemeClr val="bg1"/>
                </a:solidFill>
              </a:rPr>
              <a:t>Connecting RDBMS to power BI</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2740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59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68A3-CFD0-4070-A4E5-D2EDD63EEA59}"/>
              </a:ext>
            </a:extLst>
          </p:cNvPr>
          <p:cNvSpPr>
            <a:spLocks noGrp="1"/>
          </p:cNvSpPr>
          <p:nvPr>
            <p:ph type="title"/>
          </p:nvPr>
        </p:nvSpPr>
        <p:spPr>
          <a:xfrm>
            <a:off x="416560" y="365125"/>
            <a:ext cx="10937240" cy="483287"/>
          </a:xfrm>
        </p:spPr>
        <p:txBody>
          <a:bodyPr>
            <a:noAutofit/>
          </a:bodyPr>
          <a:lstStyle/>
          <a:p>
            <a:r>
              <a:rPr lang="en-US" b="1" dirty="0">
                <a:solidFill>
                  <a:schemeClr val="bg1"/>
                </a:solidFill>
              </a:rPr>
              <a:t>Created internal table, scenarios</a:t>
            </a:r>
          </a:p>
        </p:txBody>
      </p:sp>
      <p:pic>
        <p:nvPicPr>
          <p:cNvPr id="4" name="Content Placeholder 3">
            <a:extLst>
              <a:ext uri="{FF2B5EF4-FFF2-40B4-BE49-F238E27FC236}">
                <a16:creationId xmlns:a16="http://schemas.microsoft.com/office/drawing/2014/main" id="{4466E4EF-005A-493D-BCFB-422804F4EE81}"/>
              </a:ext>
            </a:extLst>
          </p:cNvPr>
          <p:cNvPicPr>
            <a:picLocks noGrp="1"/>
          </p:cNvPicPr>
          <p:nvPr>
            <p:ph idx="1"/>
          </p:nvPr>
        </p:nvPicPr>
        <p:blipFill rotWithShape="1">
          <a:blip r:embed="rId2"/>
          <a:srcRect b="23887"/>
          <a:stretch/>
        </p:blipFill>
        <p:spPr>
          <a:xfrm>
            <a:off x="508000" y="957049"/>
            <a:ext cx="10515600" cy="2111604"/>
          </a:xfrm>
          <a:prstGeom prst="rect">
            <a:avLst/>
          </a:prstGeom>
        </p:spPr>
      </p:pic>
      <p:pic>
        <p:nvPicPr>
          <p:cNvPr id="5" name="Picture 4">
            <a:extLst>
              <a:ext uri="{FF2B5EF4-FFF2-40B4-BE49-F238E27FC236}">
                <a16:creationId xmlns:a16="http://schemas.microsoft.com/office/drawing/2014/main" id="{64936A62-8E0E-4ECE-A80F-75F2795E353E}"/>
              </a:ext>
            </a:extLst>
          </p:cNvPr>
          <p:cNvPicPr/>
          <p:nvPr/>
        </p:nvPicPr>
        <p:blipFill>
          <a:blip r:embed="rId3"/>
          <a:stretch>
            <a:fillRect/>
          </a:stretch>
        </p:blipFill>
        <p:spPr>
          <a:xfrm>
            <a:off x="513237" y="3776524"/>
            <a:ext cx="10414000" cy="923329"/>
          </a:xfrm>
          <a:prstGeom prst="rect">
            <a:avLst/>
          </a:prstGeom>
        </p:spPr>
      </p:pic>
      <p:pic>
        <p:nvPicPr>
          <p:cNvPr id="6" name="Picture 5">
            <a:extLst>
              <a:ext uri="{FF2B5EF4-FFF2-40B4-BE49-F238E27FC236}">
                <a16:creationId xmlns:a16="http://schemas.microsoft.com/office/drawing/2014/main" id="{EB44B503-E830-40B1-9233-87F007ABA5A3}"/>
              </a:ext>
            </a:extLst>
          </p:cNvPr>
          <p:cNvPicPr/>
          <p:nvPr/>
        </p:nvPicPr>
        <p:blipFill>
          <a:blip r:embed="rId4"/>
          <a:stretch>
            <a:fillRect/>
          </a:stretch>
        </p:blipFill>
        <p:spPr>
          <a:xfrm>
            <a:off x="508000" y="4773578"/>
            <a:ext cx="6035040" cy="1992982"/>
          </a:xfrm>
          <a:prstGeom prst="rect">
            <a:avLst/>
          </a:prstGeom>
        </p:spPr>
      </p:pic>
      <p:sp>
        <p:nvSpPr>
          <p:cNvPr id="8" name="TextBox 7">
            <a:extLst>
              <a:ext uri="{FF2B5EF4-FFF2-40B4-BE49-F238E27FC236}">
                <a16:creationId xmlns:a16="http://schemas.microsoft.com/office/drawing/2014/main" id="{4DB1E1C9-9BBA-4D97-A770-B438582789DD}"/>
              </a:ext>
            </a:extLst>
          </p:cNvPr>
          <p:cNvSpPr txBox="1"/>
          <p:nvPr/>
        </p:nvSpPr>
        <p:spPr>
          <a:xfrm>
            <a:off x="497840" y="3081476"/>
            <a:ext cx="8982174" cy="923330"/>
          </a:xfrm>
          <a:prstGeom prst="rect">
            <a:avLst/>
          </a:prstGeom>
          <a:noFill/>
        </p:spPr>
        <p:txBody>
          <a:bodyPr wrap="square" rtlCol="0">
            <a:spAutoFit/>
          </a:bodyPr>
          <a:lstStyle/>
          <a:p>
            <a:r>
              <a:rPr lang="en-US" b="1" u="sng" dirty="0">
                <a:solidFill>
                  <a:schemeClr val="bg1"/>
                </a:solidFill>
              </a:rPr>
              <a:t>Scenario-1 from Amazon with out optimization techniques</a:t>
            </a:r>
          </a:p>
          <a:p>
            <a:r>
              <a:rPr lang="en-US" b="1" dirty="0">
                <a:solidFill>
                  <a:schemeClr val="bg1"/>
                </a:solidFill>
              </a:rPr>
              <a:t>1.Review the movie names and languages names in the year of 2019.</a:t>
            </a:r>
          </a:p>
          <a:p>
            <a:endParaRPr lang="en-US" b="1" u="sng" dirty="0">
              <a:solidFill>
                <a:schemeClr val="bg1"/>
              </a:solidFill>
            </a:endParaRPr>
          </a:p>
        </p:txBody>
      </p:sp>
    </p:spTree>
    <p:extLst>
      <p:ext uri="{BB962C8B-B14F-4D97-AF65-F5344CB8AC3E}">
        <p14:creationId xmlns:p14="http://schemas.microsoft.com/office/powerpoint/2010/main" val="177646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334F04-7B59-4E5B-89C0-1022D362B59C}"/>
              </a:ext>
            </a:extLst>
          </p:cNvPr>
          <p:cNvSpPr txBox="1"/>
          <p:nvPr/>
        </p:nvSpPr>
        <p:spPr>
          <a:xfrm>
            <a:off x="620082" y="2769536"/>
            <a:ext cx="11293311" cy="1754326"/>
          </a:xfrm>
          <a:prstGeom prst="rect">
            <a:avLst/>
          </a:prstGeom>
          <a:noFill/>
          <a:ln>
            <a:solidFill>
              <a:schemeClr val="bg1"/>
            </a:solidFill>
          </a:ln>
        </p:spPr>
        <p:txBody>
          <a:bodyPr wrap="square" rtlCol="0">
            <a:spAutoFit/>
          </a:bodyPr>
          <a:lstStyle/>
          <a:p>
            <a:r>
              <a:rPr lang="en-US" b="1" u="sng" dirty="0">
                <a:solidFill>
                  <a:schemeClr val="bg1"/>
                </a:solidFill>
              </a:rPr>
              <a:t>Code: </a:t>
            </a:r>
            <a:endParaRPr lang="en-US" b="1" dirty="0">
              <a:solidFill>
                <a:schemeClr val="bg1"/>
              </a:solidFill>
            </a:endParaRPr>
          </a:p>
          <a:p>
            <a:r>
              <a:rPr lang="en-US" dirty="0">
                <a:solidFill>
                  <a:schemeClr val="bg1"/>
                </a:solidFill>
              </a:rPr>
              <a:t>create external table amazon_part_sc1(movie_name varchar(50), language varchar(50), </a:t>
            </a:r>
            <a:r>
              <a:rPr lang="en-US" dirty="0" err="1">
                <a:solidFill>
                  <a:schemeClr val="bg1"/>
                </a:solidFill>
              </a:rPr>
              <a:t>yea`r_released</a:t>
            </a:r>
            <a:r>
              <a:rPr lang="en-US" dirty="0">
                <a:solidFill>
                  <a:schemeClr val="bg1"/>
                </a:solidFill>
              </a:rPr>
              <a:t> int) row format delimited fields terminated by ',' location '/user/hive/warehouse/capstone/sc1_part.csv';</a:t>
            </a:r>
          </a:p>
          <a:p>
            <a:r>
              <a:rPr lang="en-US" dirty="0">
                <a:solidFill>
                  <a:schemeClr val="bg1"/>
                </a:solidFill>
              </a:rPr>
              <a:t>insert overwrite table amazon_part_sc1 select movie_name, language, year1 from amazon_part_bucket where year1=2019;</a:t>
            </a:r>
          </a:p>
          <a:p>
            <a:endParaRPr lang="en-US" b="1" dirty="0">
              <a:solidFill>
                <a:schemeClr val="bg1"/>
              </a:solidFill>
            </a:endParaRPr>
          </a:p>
        </p:txBody>
      </p:sp>
      <p:pic>
        <p:nvPicPr>
          <p:cNvPr id="7" name="Content Placeholder 3">
            <a:extLst>
              <a:ext uri="{FF2B5EF4-FFF2-40B4-BE49-F238E27FC236}">
                <a16:creationId xmlns:a16="http://schemas.microsoft.com/office/drawing/2014/main" id="{8DD97227-2020-4625-A7AF-D6DBA6007751}"/>
              </a:ext>
            </a:extLst>
          </p:cNvPr>
          <p:cNvPicPr>
            <a:picLocks noGrp="1"/>
          </p:cNvPicPr>
          <p:nvPr>
            <p:ph idx="1"/>
          </p:nvPr>
        </p:nvPicPr>
        <p:blipFill>
          <a:blip r:embed="rId2"/>
          <a:stretch>
            <a:fillRect/>
          </a:stretch>
        </p:blipFill>
        <p:spPr>
          <a:xfrm>
            <a:off x="910420" y="4778386"/>
            <a:ext cx="10515600" cy="1745212"/>
          </a:xfrm>
          <a:prstGeom prst="rect">
            <a:avLst/>
          </a:prstGeom>
        </p:spPr>
      </p:pic>
      <p:sp>
        <p:nvSpPr>
          <p:cNvPr id="11" name="TextBox 10">
            <a:extLst>
              <a:ext uri="{FF2B5EF4-FFF2-40B4-BE49-F238E27FC236}">
                <a16:creationId xmlns:a16="http://schemas.microsoft.com/office/drawing/2014/main" id="{83B00698-BA93-4533-9F8A-391A5259FF80}"/>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1 using Partitioning &amp; Bucketing Optimization</a:t>
            </a:r>
          </a:p>
        </p:txBody>
      </p:sp>
      <p:sp>
        <p:nvSpPr>
          <p:cNvPr id="13" name="TextBox 12">
            <a:extLst>
              <a:ext uri="{FF2B5EF4-FFF2-40B4-BE49-F238E27FC236}">
                <a16:creationId xmlns:a16="http://schemas.microsoft.com/office/drawing/2014/main" id="{DC01E2B1-9998-4364-9449-58236655F2FC}"/>
              </a:ext>
            </a:extLst>
          </p:cNvPr>
          <p:cNvSpPr txBox="1"/>
          <p:nvPr/>
        </p:nvSpPr>
        <p:spPr>
          <a:xfrm>
            <a:off x="620082" y="1037684"/>
            <a:ext cx="11268278" cy="1477328"/>
          </a:xfrm>
          <a:prstGeom prst="rect">
            <a:avLst/>
          </a:prstGeom>
          <a:noFill/>
          <a:ln>
            <a:solidFill>
              <a:schemeClr val="bg1"/>
            </a:solidFill>
          </a:ln>
        </p:spPr>
        <p:txBody>
          <a:bodyPr wrap="square" rtlCol="0">
            <a:spAutoFit/>
          </a:bodyPr>
          <a:lstStyle/>
          <a:p>
            <a:r>
              <a:rPr lang="en-US" b="1" u="sng" dirty="0">
                <a:solidFill>
                  <a:schemeClr val="bg1"/>
                </a:solidFill>
              </a:rPr>
              <a:t>Partitioning &amp; Bucketing Code : </a:t>
            </a:r>
          </a:p>
          <a:p>
            <a:endParaRPr lang="en-US" b="1" dirty="0">
              <a:solidFill>
                <a:schemeClr val="bg1"/>
              </a:solidFill>
            </a:endParaRPr>
          </a:p>
          <a:p>
            <a:r>
              <a:rPr lang="en-US" b="1" dirty="0">
                <a:solidFill>
                  <a:schemeClr val="bg1"/>
                </a:solidFill>
              </a:rPr>
              <a:t>CREATE Table amazon_part_bucket (movie_name string,  language string, rating float,  duration float, age_rating string, review string) Partitioned by (year1 int) clustered by (age_rating) into 6 buckets row format delimited fields terminated by “,”;</a:t>
            </a:r>
          </a:p>
        </p:txBody>
      </p:sp>
    </p:spTree>
    <p:extLst>
      <p:ext uri="{BB962C8B-B14F-4D97-AF65-F5344CB8AC3E}">
        <p14:creationId xmlns:p14="http://schemas.microsoft.com/office/powerpoint/2010/main" val="89514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DC9692-B3C8-4184-871F-D52396558895}"/>
              </a:ext>
            </a:extLst>
          </p:cNvPr>
          <p:cNvPicPr/>
          <p:nvPr/>
        </p:nvPicPr>
        <p:blipFill>
          <a:blip r:embed="rId2"/>
          <a:stretch>
            <a:fillRect/>
          </a:stretch>
        </p:blipFill>
        <p:spPr>
          <a:xfrm>
            <a:off x="940638" y="2227890"/>
            <a:ext cx="10310724" cy="3871641"/>
          </a:xfrm>
          <a:prstGeom prst="rect">
            <a:avLst/>
          </a:prstGeom>
        </p:spPr>
      </p:pic>
      <p:sp>
        <p:nvSpPr>
          <p:cNvPr id="8" name="Title 1">
            <a:extLst>
              <a:ext uri="{FF2B5EF4-FFF2-40B4-BE49-F238E27FC236}">
                <a16:creationId xmlns:a16="http://schemas.microsoft.com/office/drawing/2014/main" id="{66D308A5-71AF-48D5-B9A3-9B8F2E265975}"/>
              </a:ext>
            </a:extLst>
          </p:cNvPr>
          <p:cNvSpPr>
            <a:spLocks noGrp="1"/>
          </p:cNvSpPr>
          <p:nvPr>
            <p:ph type="title"/>
          </p:nvPr>
        </p:nvSpPr>
        <p:spPr>
          <a:xfrm>
            <a:off x="838200" y="113983"/>
            <a:ext cx="10515600" cy="846936"/>
          </a:xfrm>
        </p:spPr>
        <p:txBody>
          <a:bodyPr/>
          <a:lstStyle/>
          <a:p>
            <a:r>
              <a:rPr lang="en-US" b="1" dirty="0">
                <a:solidFill>
                  <a:schemeClr val="bg1"/>
                </a:solidFill>
              </a:rPr>
              <a:t>Scenario 1</a:t>
            </a:r>
          </a:p>
        </p:txBody>
      </p:sp>
      <p:sp>
        <p:nvSpPr>
          <p:cNvPr id="5" name="TextBox 4">
            <a:extLst>
              <a:ext uri="{FF2B5EF4-FFF2-40B4-BE49-F238E27FC236}">
                <a16:creationId xmlns:a16="http://schemas.microsoft.com/office/drawing/2014/main" id="{4F3C9675-8708-4729-BD16-372E6FC143CA}"/>
              </a:ext>
            </a:extLst>
          </p:cNvPr>
          <p:cNvSpPr txBox="1"/>
          <p:nvPr/>
        </p:nvSpPr>
        <p:spPr>
          <a:xfrm>
            <a:off x="838200" y="803177"/>
            <a:ext cx="8138160" cy="430887"/>
          </a:xfrm>
          <a:prstGeom prst="rect">
            <a:avLst/>
          </a:prstGeom>
          <a:noFill/>
        </p:spPr>
        <p:txBody>
          <a:bodyPr wrap="square" rtlCol="0">
            <a:spAutoFit/>
          </a:bodyPr>
          <a:lstStyle/>
          <a:p>
            <a:r>
              <a:rPr lang="en-US" sz="2200" b="1" dirty="0">
                <a:solidFill>
                  <a:schemeClr val="bg1"/>
                </a:solidFill>
              </a:rPr>
              <a:t>Review the movie names and languages names in the year of 2019.</a:t>
            </a:r>
          </a:p>
        </p:txBody>
      </p:sp>
      <p:sp>
        <p:nvSpPr>
          <p:cNvPr id="9" name="TextBox 8">
            <a:extLst>
              <a:ext uri="{FF2B5EF4-FFF2-40B4-BE49-F238E27FC236}">
                <a16:creationId xmlns:a16="http://schemas.microsoft.com/office/drawing/2014/main" id="{91334F04-7B59-4E5B-89C0-1022D362B59C}"/>
              </a:ext>
            </a:extLst>
          </p:cNvPr>
          <p:cNvSpPr txBox="1"/>
          <p:nvPr/>
        </p:nvSpPr>
        <p:spPr>
          <a:xfrm>
            <a:off x="940638" y="1373682"/>
            <a:ext cx="7901704" cy="646331"/>
          </a:xfrm>
          <a:prstGeom prst="rect">
            <a:avLst/>
          </a:prstGeom>
          <a:noFill/>
          <a:ln>
            <a:solidFill>
              <a:schemeClr val="bg1"/>
            </a:solidFill>
          </a:ln>
        </p:spPr>
        <p:txBody>
          <a:bodyPr wrap="square" rtlCol="0">
            <a:spAutoFit/>
          </a:bodyPr>
          <a:lstStyle/>
          <a:p>
            <a:r>
              <a:rPr lang="en-US" b="1" dirty="0">
                <a:solidFill>
                  <a:schemeClr val="bg1"/>
                </a:solidFill>
              </a:rPr>
              <a:t>Code: </a:t>
            </a:r>
          </a:p>
          <a:p>
            <a:r>
              <a:rPr lang="en-US" b="1" dirty="0">
                <a:solidFill>
                  <a:schemeClr val="bg1"/>
                </a:solidFill>
              </a:rPr>
              <a:t>select movie_name, language, year1 from amazon where year1=2019;</a:t>
            </a:r>
          </a:p>
        </p:txBody>
      </p:sp>
    </p:spTree>
    <p:extLst>
      <p:ext uri="{BB962C8B-B14F-4D97-AF65-F5344CB8AC3E}">
        <p14:creationId xmlns:p14="http://schemas.microsoft.com/office/powerpoint/2010/main" val="2670500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8CFAC-585D-47A1-8F84-EBEABCAD3434}"/>
              </a:ext>
            </a:extLst>
          </p:cNvPr>
          <p:cNvPicPr>
            <a:picLocks noChangeAspect="1"/>
          </p:cNvPicPr>
          <p:nvPr/>
        </p:nvPicPr>
        <p:blipFill>
          <a:blip r:embed="rId2"/>
          <a:stretch>
            <a:fillRect/>
          </a:stretch>
        </p:blipFill>
        <p:spPr>
          <a:xfrm>
            <a:off x="560107" y="4261220"/>
            <a:ext cx="6074109" cy="2501634"/>
          </a:xfrm>
          <a:prstGeom prst="rect">
            <a:avLst/>
          </a:prstGeom>
          <a:ln>
            <a:solidFill>
              <a:schemeClr val="bg1"/>
            </a:solidFill>
          </a:ln>
        </p:spPr>
      </p:pic>
      <p:pic>
        <p:nvPicPr>
          <p:cNvPr id="5" name="Picture 4">
            <a:extLst>
              <a:ext uri="{FF2B5EF4-FFF2-40B4-BE49-F238E27FC236}">
                <a16:creationId xmlns:a16="http://schemas.microsoft.com/office/drawing/2014/main" id="{E03740DC-138C-4D4A-BD03-DD84438450C9}"/>
              </a:ext>
            </a:extLst>
          </p:cNvPr>
          <p:cNvPicPr>
            <a:picLocks noChangeAspect="1"/>
          </p:cNvPicPr>
          <p:nvPr/>
        </p:nvPicPr>
        <p:blipFill>
          <a:blip r:embed="rId3"/>
          <a:stretch>
            <a:fillRect/>
          </a:stretch>
        </p:blipFill>
        <p:spPr>
          <a:xfrm>
            <a:off x="7057533" y="4306089"/>
            <a:ext cx="4722829" cy="2223738"/>
          </a:xfrm>
          <a:prstGeom prst="rect">
            <a:avLst/>
          </a:prstGeom>
          <a:ln>
            <a:solidFill>
              <a:schemeClr val="bg1"/>
            </a:solidFill>
          </a:ln>
        </p:spPr>
      </p:pic>
      <p:sp>
        <p:nvSpPr>
          <p:cNvPr id="3" name="TextBox 2">
            <a:extLst>
              <a:ext uri="{FF2B5EF4-FFF2-40B4-BE49-F238E27FC236}">
                <a16:creationId xmlns:a16="http://schemas.microsoft.com/office/drawing/2014/main" id="{6F284B05-DDA7-4BE0-89EE-86AE4F4440EA}"/>
              </a:ext>
            </a:extLst>
          </p:cNvPr>
          <p:cNvSpPr txBox="1"/>
          <p:nvPr/>
        </p:nvSpPr>
        <p:spPr>
          <a:xfrm>
            <a:off x="1617532" y="3734966"/>
            <a:ext cx="3959258" cy="369332"/>
          </a:xfrm>
          <a:prstGeom prst="rect">
            <a:avLst/>
          </a:prstGeom>
          <a:noFill/>
          <a:ln w="19050">
            <a:solidFill>
              <a:schemeClr val="bg1"/>
            </a:solidFill>
          </a:ln>
        </p:spPr>
        <p:txBody>
          <a:bodyPr wrap="square" rtlCol="0">
            <a:spAutoFit/>
          </a:bodyPr>
          <a:lstStyle/>
          <a:p>
            <a:r>
              <a:rPr lang="en-US" dirty="0">
                <a:solidFill>
                  <a:schemeClr val="bg1"/>
                </a:solidFill>
              </a:rPr>
              <a:t>Partitioning &amp; Bucketing Result</a:t>
            </a:r>
          </a:p>
        </p:txBody>
      </p:sp>
      <p:sp>
        <p:nvSpPr>
          <p:cNvPr id="7" name="TextBox 6">
            <a:extLst>
              <a:ext uri="{FF2B5EF4-FFF2-40B4-BE49-F238E27FC236}">
                <a16:creationId xmlns:a16="http://schemas.microsoft.com/office/drawing/2014/main" id="{FC1E16FD-7D1A-4E29-9DC7-134959A66F14}"/>
              </a:ext>
            </a:extLst>
          </p:cNvPr>
          <p:cNvSpPr txBox="1"/>
          <p:nvPr/>
        </p:nvSpPr>
        <p:spPr>
          <a:xfrm>
            <a:off x="7044963" y="3734966"/>
            <a:ext cx="4791959" cy="369332"/>
          </a:xfrm>
          <a:prstGeom prst="rect">
            <a:avLst/>
          </a:prstGeom>
          <a:noFill/>
          <a:ln w="19050">
            <a:solidFill>
              <a:schemeClr val="bg1"/>
            </a:solidFill>
          </a:ln>
        </p:spPr>
        <p:txBody>
          <a:bodyPr wrap="square" rtlCol="0">
            <a:spAutoFit/>
          </a:bodyPr>
          <a:lstStyle/>
          <a:p>
            <a:r>
              <a:rPr lang="en-US" dirty="0">
                <a:solidFill>
                  <a:schemeClr val="bg1"/>
                </a:solidFill>
              </a:rPr>
              <a:t>Scenarios Results for Partitioning &amp; Bucketing</a:t>
            </a:r>
          </a:p>
        </p:txBody>
      </p:sp>
      <p:pic>
        <p:nvPicPr>
          <p:cNvPr id="8" name="Picture 7">
            <a:extLst>
              <a:ext uri="{FF2B5EF4-FFF2-40B4-BE49-F238E27FC236}">
                <a16:creationId xmlns:a16="http://schemas.microsoft.com/office/drawing/2014/main" id="{EF5DA807-1654-48EB-9993-0DA6929EC6E5}"/>
              </a:ext>
            </a:extLst>
          </p:cNvPr>
          <p:cNvPicPr/>
          <p:nvPr/>
        </p:nvPicPr>
        <p:blipFill>
          <a:blip r:embed="rId4"/>
          <a:stretch>
            <a:fillRect/>
          </a:stretch>
        </p:blipFill>
        <p:spPr>
          <a:xfrm>
            <a:off x="580140" y="802289"/>
            <a:ext cx="11031719" cy="2831781"/>
          </a:xfrm>
          <a:prstGeom prst="rect">
            <a:avLst/>
          </a:prstGeom>
        </p:spPr>
      </p:pic>
      <p:sp>
        <p:nvSpPr>
          <p:cNvPr id="9" name="TextBox 8">
            <a:extLst>
              <a:ext uri="{FF2B5EF4-FFF2-40B4-BE49-F238E27FC236}">
                <a16:creationId xmlns:a16="http://schemas.microsoft.com/office/drawing/2014/main" id="{320DB18E-0E54-48A2-83AD-1C11A00D62C1}"/>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Results with Partitioning &amp; Bucketing Optimization</a:t>
            </a:r>
          </a:p>
        </p:txBody>
      </p:sp>
    </p:spTree>
    <p:extLst>
      <p:ext uri="{BB962C8B-B14F-4D97-AF65-F5344CB8AC3E}">
        <p14:creationId xmlns:p14="http://schemas.microsoft.com/office/powerpoint/2010/main" val="738217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B2FB5F4-91E9-4477-9956-52C84192BB34}"/>
              </a:ext>
            </a:extLst>
          </p:cNvPr>
          <p:cNvPicPr>
            <a:picLocks noGrp="1"/>
          </p:cNvPicPr>
          <p:nvPr>
            <p:ph idx="1"/>
          </p:nvPr>
        </p:nvPicPr>
        <p:blipFill>
          <a:blip r:embed="rId2"/>
          <a:stretch>
            <a:fillRect/>
          </a:stretch>
        </p:blipFill>
        <p:spPr>
          <a:xfrm>
            <a:off x="385197" y="2411551"/>
            <a:ext cx="6905625" cy="4219575"/>
          </a:xfrm>
          <a:prstGeom prst="rect">
            <a:avLst/>
          </a:prstGeom>
        </p:spPr>
      </p:pic>
      <p:sp>
        <p:nvSpPr>
          <p:cNvPr id="7" name="TextBox 6">
            <a:extLst>
              <a:ext uri="{FF2B5EF4-FFF2-40B4-BE49-F238E27FC236}">
                <a16:creationId xmlns:a16="http://schemas.microsoft.com/office/drawing/2014/main" id="{8115ED0E-DD13-49BB-B545-92CC9FC8936B}"/>
              </a:ext>
            </a:extLst>
          </p:cNvPr>
          <p:cNvSpPr txBox="1"/>
          <p:nvPr/>
        </p:nvSpPr>
        <p:spPr>
          <a:xfrm>
            <a:off x="385197" y="358849"/>
            <a:ext cx="8138160" cy="430887"/>
          </a:xfrm>
          <a:prstGeom prst="rect">
            <a:avLst/>
          </a:prstGeom>
          <a:noFill/>
        </p:spPr>
        <p:txBody>
          <a:bodyPr wrap="square" rtlCol="0">
            <a:spAutoFit/>
          </a:bodyPr>
          <a:lstStyle/>
          <a:p>
            <a:r>
              <a:rPr lang="en-US" sz="2200" b="1" dirty="0">
                <a:solidFill>
                  <a:schemeClr val="bg1"/>
                </a:solidFill>
              </a:rPr>
              <a:t>Scenario 1 using File Format Optimization</a:t>
            </a:r>
          </a:p>
        </p:txBody>
      </p:sp>
      <p:sp>
        <p:nvSpPr>
          <p:cNvPr id="8" name="TextBox 7">
            <a:extLst>
              <a:ext uri="{FF2B5EF4-FFF2-40B4-BE49-F238E27FC236}">
                <a16:creationId xmlns:a16="http://schemas.microsoft.com/office/drawing/2014/main" id="{536ACFAC-47BF-4E42-B09B-A8E1CD597CB0}"/>
              </a:ext>
            </a:extLst>
          </p:cNvPr>
          <p:cNvSpPr txBox="1"/>
          <p:nvPr/>
        </p:nvSpPr>
        <p:spPr>
          <a:xfrm>
            <a:off x="385197" y="789736"/>
            <a:ext cx="11421605" cy="1477328"/>
          </a:xfrm>
          <a:prstGeom prst="rect">
            <a:avLst/>
          </a:prstGeom>
          <a:noFill/>
          <a:ln>
            <a:solidFill>
              <a:schemeClr val="bg1"/>
            </a:solidFill>
          </a:ln>
        </p:spPr>
        <p:txBody>
          <a:bodyPr wrap="square" rtlCol="0">
            <a:spAutoFit/>
          </a:bodyPr>
          <a:lstStyle/>
          <a:p>
            <a:r>
              <a:rPr lang="en-US" b="1" u="sng" dirty="0">
                <a:solidFill>
                  <a:schemeClr val="bg1"/>
                </a:solidFill>
              </a:rPr>
              <a:t>Code: </a:t>
            </a:r>
          </a:p>
          <a:p>
            <a:endParaRPr lang="en-US" b="1" dirty="0">
              <a:solidFill>
                <a:schemeClr val="bg1"/>
              </a:solidFill>
            </a:endParaRPr>
          </a:p>
          <a:p>
            <a:r>
              <a:rPr lang="en-US" b="1" dirty="0">
                <a:solidFill>
                  <a:schemeClr val="bg1"/>
                </a:solidFill>
              </a:rPr>
              <a:t>create table amazon_orc(movie_name string, language string, rating string, duration float, age_rating string, review string) stored as orc;</a:t>
            </a:r>
          </a:p>
          <a:p>
            <a:r>
              <a:rPr lang="en-US" b="1" dirty="0">
                <a:solidFill>
                  <a:schemeClr val="bg1"/>
                </a:solidFill>
              </a:rPr>
              <a:t>select movie_name, language, year1 from amazon_orc where year1=2019;</a:t>
            </a:r>
          </a:p>
        </p:txBody>
      </p:sp>
    </p:spTree>
    <p:extLst>
      <p:ext uri="{BB962C8B-B14F-4D97-AF65-F5344CB8AC3E}">
        <p14:creationId xmlns:p14="http://schemas.microsoft.com/office/powerpoint/2010/main" val="71845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D308A5-71AF-48D5-B9A3-9B8F2E265975}"/>
              </a:ext>
            </a:extLst>
          </p:cNvPr>
          <p:cNvSpPr>
            <a:spLocks noGrp="1"/>
          </p:cNvSpPr>
          <p:nvPr>
            <p:ph type="title"/>
          </p:nvPr>
        </p:nvSpPr>
        <p:spPr>
          <a:xfrm>
            <a:off x="838200" y="113983"/>
            <a:ext cx="10515600" cy="846936"/>
          </a:xfrm>
        </p:spPr>
        <p:txBody>
          <a:bodyPr/>
          <a:lstStyle/>
          <a:p>
            <a:r>
              <a:rPr lang="en-US" b="1" dirty="0">
                <a:solidFill>
                  <a:schemeClr val="bg1"/>
                </a:solidFill>
              </a:rPr>
              <a:t>Scenario 4</a:t>
            </a:r>
          </a:p>
        </p:txBody>
      </p:sp>
      <p:sp>
        <p:nvSpPr>
          <p:cNvPr id="5" name="TextBox 4">
            <a:extLst>
              <a:ext uri="{FF2B5EF4-FFF2-40B4-BE49-F238E27FC236}">
                <a16:creationId xmlns:a16="http://schemas.microsoft.com/office/drawing/2014/main" id="{4F3C9675-8708-4729-BD16-372E6FC143CA}"/>
              </a:ext>
            </a:extLst>
          </p:cNvPr>
          <p:cNvSpPr txBox="1"/>
          <p:nvPr/>
        </p:nvSpPr>
        <p:spPr>
          <a:xfrm>
            <a:off x="838199" y="803177"/>
            <a:ext cx="8362361" cy="461665"/>
          </a:xfrm>
          <a:prstGeom prst="rect">
            <a:avLst/>
          </a:prstGeom>
          <a:noFill/>
        </p:spPr>
        <p:txBody>
          <a:bodyPr wrap="square" rtlCol="0">
            <a:spAutoFit/>
          </a:bodyPr>
          <a:lstStyle/>
          <a:p>
            <a:r>
              <a:rPr lang="en-US" sz="2400" b="1" dirty="0">
                <a:solidFill>
                  <a:schemeClr val="bg1"/>
                </a:solidFill>
              </a:rPr>
              <a:t>Which movie has the highest running duration year-wise?</a:t>
            </a:r>
          </a:p>
        </p:txBody>
      </p:sp>
      <p:sp>
        <p:nvSpPr>
          <p:cNvPr id="9" name="TextBox 8">
            <a:extLst>
              <a:ext uri="{FF2B5EF4-FFF2-40B4-BE49-F238E27FC236}">
                <a16:creationId xmlns:a16="http://schemas.microsoft.com/office/drawing/2014/main" id="{91334F04-7B59-4E5B-89C0-1022D362B59C}"/>
              </a:ext>
            </a:extLst>
          </p:cNvPr>
          <p:cNvSpPr txBox="1"/>
          <p:nvPr/>
        </p:nvSpPr>
        <p:spPr>
          <a:xfrm>
            <a:off x="940637" y="1175573"/>
            <a:ext cx="10814587" cy="1200329"/>
          </a:xfrm>
          <a:prstGeom prst="rect">
            <a:avLst/>
          </a:prstGeom>
          <a:noFill/>
          <a:ln>
            <a:solidFill>
              <a:schemeClr val="bg1"/>
            </a:solidFill>
          </a:ln>
        </p:spPr>
        <p:txBody>
          <a:bodyPr wrap="square" rtlCol="0">
            <a:spAutoFit/>
          </a:bodyPr>
          <a:lstStyle/>
          <a:p>
            <a:r>
              <a:rPr lang="en-US" b="1" dirty="0">
                <a:solidFill>
                  <a:schemeClr val="bg1"/>
                </a:solidFill>
              </a:rPr>
              <a:t>Code: </a:t>
            </a:r>
          </a:p>
          <a:p>
            <a:r>
              <a:rPr lang="en-US" dirty="0">
                <a:solidFill>
                  <a:schemeClr val="bg1"/>
                </a:solidFill>
              </a:rPr>
              <a:t>with cte as (select year1, movie_name,duration, row_number() over(partition by year1 order by duration desc) as row_number from amazon group by year1, movie_name,duration)</a:t>
            </a:r>
          </a:p>
          <a:p>
            <a:r>
              <a:rPr lang="en-US" dirty="0">
                <a:solidFill>
                  <a:schemeClr val="bg1"/>
                </a:solidFill>
              </a:rPr>
              <a:t>insert overwrite table amazon_sc4 select year1, movie_name, duration from cte where row_number=1;</a:t>
            </a:r>
          </a:p>
        </p:txBody>
      </p:sp>
      <p:pic>
        <p:nvPicPr>
          <p:cNvPr id="7" name="Picture 6">
            <a:extLst>
              <a:ext uri="{FF2B5EF4-FFF2-40B4-BE49-F238E27FC236}">
                <a16:creationId xmlns:a16="http://schemas.microsoft.com/office/drawing/2014/main" id="{528B1E58-C6FD-45D9-BB83-41D97109B9C5}"/>
              </a:ext>
            </a:extLst>
          </p:cNvPr>
          <p:cNvPicPr/>
          <p:nvPr/>
        </p:nvPicPr>
        <p:blipFill>
          <a:blip r:embed="rId2"/>
          <a:stretch>
            <a:fillRect/>
          </a:stretch>
        </p:blipFill>
        <p:spPr>
          <a:xfrm>
            <a:off x="940637" y="2467218"/>
            <a:ext cx="9334578" cy="1923564"/>
          </a:xfrm>
          <a:prstGeom prst="rect">
            <a:avLst/>
          </a:prstGeom>
        </p:spPr>
      </p:pic>
      <p:pic>
        <p:nvPicPr>
          <p:cNvPr id="10" name="Picture 9">
            <a:extLst>
              <a:ext uri="{FF2B5EF4-FFF2-40B4-BE49-F238E27FC236}">
                <a16:creationId xmlns:a16="http://schemas.microsoft.com/office/drawing/2014/main" id="{232A882D-4AF8-467F-9E83-A4FE5986362B}"/>
              </a:ext>
            </a:extLst>
          </p:cNvPr>
          <p:cNvPicPr/>
          <p:nvPr/>
        </p:nvPicPr>
        <p:blipFill>
          <a:blip r:embed="rId3"/>
          <a:stretch>
            <a:fillRect/>
          </a:stretch>
        </p:blipFill>
        <p:spPr>
          <a:xfrm>
            <a:off x="940637" y="4062914"/>
            <a:ext cx="4951115" cy="2549989"/>
          </a:xfrm>
          <a:prstGeom prst="rect">
            <a:avLst/>
          </a:prstGeom>
        </p:spPr>
      </p:pic>
    </p:spTree>
    <p:extLst>
      <p:ext uri="{BB962C8B-B14F-4D97-AF65-F5344CB8AC3E}">
        <p14:creationId xmlns:p14="http://schemas.microsoft.com/office/powerpoint/2010/main" val="4176983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334F04-7B59-4E5B-89C0-1022D362B59C}"/>
              </a:ext>
            </a:extLst>
          </p:cNvPr>
          <p:cNvSpPr txBox="1"/>
          <p:nvPr/>
        </p:nvSpPr>
        <p:spPr>
          <a:xfrm>
            <a:off x="806530" y="587033"/>
            <a:ext cx="11293311" cy="1200329"/>
          </a:xfrm>
          <a:prstGeom prst="rect">
            <a:avLst/>
          </a:prstGeom>
          <a:noFill/>
          <a:ln>
            <a:solidFill>
              <a:schemeClr val="bg1"/>
            </a:solidFill>
          </a:ln>
        </p:spPr>
        <p:txBody>
          <a:bodyPr wrap="square" rtlCol="0">
            <a:spAutoFit/>
          </a:bodyPr>
          <a:lstStyle/>
          <a:p>
            <a:r>
              <a:rPr lang="en-US" b="1" u="sng" dirty="0">
                <a:solidFill>
                  <a:schemeClr val="bg1"/>
                </a:solidFill>
              </a:rPr>
              <a:t>Code: </a:t>
            </a:r>
            <a:endParaRPr lang="en-US" b="1" dirty="0">
              <a:solidFill>
                <a:schemeClr val="bg1"/>
              </a:solidFill>
            </a:endParaRPr>
          </a:p>
          <a:p>
            <a:r>
              <a:rPr lang="en-US" dirty="0">
                <a:solidFill>
                  <a:schemeClr val="bg1"/>
                </a:solidFill>
              </a:rPr>
              <a:t>with cte as (select year1, movie_name,duration, row_number() over(partition by year1 order by duration desc) as row_number from amazon_part_bucket group by year1, movie_name,duration)</a:t>
            </a:r>
          </a:p>
          <a:p>
            <a:r>
              <a:rPr lang="en-US" dirty="0">
                <a:solidFill>
                  <a:schemeClr val="bg1"/>
                </a:solidFill>
              </a:rPr>
              <a:t>insert overwrite table amazon_part_sc4 select year1, movie_name, duration from cte where row_number=1;</a:t>
            </a:r>
          </a:p>
        </p:txBody>
      </p:sp>
      <p:pic>
        <p:nvPicPr>
          <p:cNvPr id="7" name="Content Placeholder 3">
            <a:extLst>
              <a:ext uri="{FF2B5EF4-FFF2-40B4-BE49-F238E27FC236}">
                <a16:creationId xmlns:a16="http://schemas.microsoft.com/office/drawing/2014/main" id="{8DD97227-2020-4625-A7AF-D6DBA6007751}"/>
              </a:ext>
            </a:extLst>
          </p:cNvPr>
          <p:cNvPicPr>
            <a:picLocks noGrp="1"/>
          </p:cNvPicPr>
          <p:nvPr>
            <p:ph idx="1"/>
          </p:nvPr>
        </p:nvPicPr>
        <p:blipFill>
          <a:blip r:embed="rId2"/>
          <a:stretch>
            <a:fillRect/>
          </a:stretch>
        </p:blipFill>
        <p:spPr>
          <a:xfrm>
            <a:off x="789763" y="1925861"/>
            <a:ext cx="10515600" cy="1745212"/>
          </a:xfrm>
          <a:prstGeom prst="rect">
            <a:avLst/>
          </a:prstGeom>
        </p:spPr>
      </p:pic>
      <p:sp>
        <p:nvSpPr>
          <p:cNvPr id="11" name="TextBox 10">
            <a:extLst>
              <a:ext uri="{FF2B5EF4-FFF2-40B4-BE49-F238E27FC236}">
                <a16:creationId xmlns:a16="http://schemas.microsoft.com/office/drawing/2014/main" id="{83B00698-BA93-4533-9F8A-391A5259FF80}"/>
              </a:ext>
            </a:extLst>
          </p:cNvPr>
          <p:cNvSpPr txBox="1"/>
          <p:nvPr/>
        </p:nvSpPr>
        <p:spPr>
          <a:xfrm>
            <a:off x="789764" y="156146"/>
            <a:ext cx="8138160" cy="430887"/>
          </a:xfrm>
          <a:prstGeom prst="rect">
            <a:avLst/>
          </a:prstGeom>
          <a:noFill/>
        </p:spPr>
        <p:txBody>
          <a:bodyPr wrap="square" rtlCol="0">
            <a:spAutoFit/>
          </a:bodyPr>
          <a:lstStyle/>
          <a:p>
            <a:r>
              <a:rPr lang="en-US" sz="2200" b="1" dirty="0">
                <a:solidFill>
                  <a:schemeClr val="bg1"/>
                </a:solidFill>
              </a:rPr>
              <a:t>Scenario 4 using Partitioning &amp; Bucketing Optimization</a:t>
            </a:r>
          </a:p>
        </p:txBody>
      </p:sp>
      <p:pic>
        <p:nvPicPr>
          <p:cNvPr id="6" name="Picture 5">
            <a:extLst>
              <a:ext uri="{FF2B5EF4-FFF2-40B4-BE49-F238E27FC236}">
                <a16:creationId xmlns:a16="http://schemas.microsoft.com/office/drawing/2014/main" id="{DFF082BC-85A4-47F6-B0C9-8ABED69837D1}"/>
              </a:ext>
            </a:extLst>
          </p:cNvPr>
          <p:cNvPicPr/>
          <p:nvPr/>
        </p:nvPicPr>
        <p:blipFill>
          <a:blip r:embed="rId3"/>
          <a:stretch>
            <a:fillRect/>
          </a:stretch>
        </p:blipFill>
        <p:spPr>
          <a:xfrm>
            <a:off x="789763" y="3733555"/>
            <a:ext cx="9457173" cy="2968299"/>
          </a:xfrm>
          <a:prstGeom prst="rect">
            <a:avLst/>
          </a:prstGeom>
        </p:spPr>
      </p:pic>
    </p:spTree>
    <p:extLst>
      <p:ext uri="{BB962C8B-B14F-4D97-AF65-F5344CB8AC3E}">
        <p14:creationId xmlns:p14="http://schemas.microsoft.com/office/powerpoint/2010/main" val="42103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15ED0E-DD13-49BB-B545-92CC9FC8936B}"/>
              </a:ext>
            </a:extLst>
          </p:cNvPr>
          <p:cNvSpPr txBox="1"/>
          <p:nvPr/>
        </p:nvSpPr>
        <p:spPr>
          <a:xfrm>
            <a:off x="385197" y="358849"/>
            <a:ext cx="8138160" cy="430887"/>
          </a:xfrm>
          <a:prstGeom prst="rect">
            <a:avLst/>
          </a:prstGeom>
          <a:noFill/>
        </p:spPr>
        <p:txBody>
          <a:bodyPr wrap="square" rtlCol="0">
            <a:spAutoFit/>
          </a:bodyPr>
          <a:lstStyle/>
          <a:p>
            <a:r>
              <a:rPr lang="en-US" sz="2200" b="1" dirty="0">
                <a:solidFill>
                  <a:schemeClr val="bg1"/>
                </a:solidFill>
              </a:rPr>
              <a:t>Scenario 4 using File Format Optimization</a:t>
            </a:r>
          </a:p>
        </p:txBody>
      </p:sp>
      <p:sp>
        <p:nvSpPr>
          <p:cNvPr id="8" name="TextBox 7">
            <a:extLst>
              <a:ext uri="{FF2B5EF4-FFF2-40B4-BE49-F238E27FC236}">
                <a16:creationId xmlns:a16="http://schemas.microsoft.com/office/drawing/2014/main" id="{536ACFAC-47BF-4E42-B09B-A8E1CD597CB0}"/>
              </a:ext>
            </a:extLst>
          </p:cNvPr>
          <p:cNvSpPr txBox="1"/>
          <p:nvPr/>
        </p:nvSpPr>
        <p:spPr>
          <a:xfrm>
            <a:off x="385197" y="789736"/>
            <a:ext cx="11421605" cy="1200329"/>
          </a:xfrm>
          <a:prstGeom prst="rect">
            <a:avLst/>
          </a:prstGeom>
          <a:noFill/>
          <a:ln>
            <a:solidFill>
              <a:schemeClr val="bg1"/>
            </a:solidFill>
          </a:ln>
        </p:spPr>
        <p:txBody>
          <a:bodyPr wrap="square" rtlCol="0">
            <a:spAutoFit/>
          </a:bodyPr>
          <a:lstStyle/>
          <a:p>
            <a:r>
              <a:rPr lang="en-US" b="1" u="sng" dirty="0">
                <a:solidFill>
                  <a:schemeClr val="bg1"/>
                </a:solidFill>
              </a:rPr>
              <a:t>Code:</a:t>
            </a:r>
          </a:p>
          <a:p>
            <a:r>
              <a:rPr lang="en-US" dirty="0">
                <a:solidFill>
                  <a:schemeClr val="bg1"/>
                </a:solidFill>
              </a:rPr>
              <a:t>with cte as (select year, movie_name,duration, row_number() over(partition by year order by duration desc) as row_number from amazon_orc group by year, movie_name,duration)</a:t>
            </a:r>
          </a:p>
          <a:p>
            <a:r>
              <a:rPr lang="en-US" dirty="0">
                <a:solidFill>
                  <a:schemeClr val="bg1"/>
                </a:solidFill>
              </a:rPr>
              <a:t>select year, movie_name, duration from cte where row_number=1;</a:t>
            </a:r>
          </a:p>
        </p:txBody>
      </p:sp>
      <p:pic>
        <p:nvPicPr>
          <p:cNvPr id="9" name="Content Placeholder 8">
            <a:extLst>
              <a:ext uri="{FF2B5EF4-FFF2-40B4-BE49-F238E27FC236}">
                <a16:creationId xmlns:a16="http://schemas.microsoft.com/office/drawing/2014/main" id="{89F637D2-95E4-4C84-9729-F365B741B391}"/>
              </a:ext>
            </a:extLst>
          </p:cNvPr>
          <p:cNvPicPr>
            <a:picLocks noGrp="1"/>
          </p:cNvPicPr>
          <p:nvPr>
            <p:ph idx="1"/>
          </p:nvPr>
        </p:nvPicPr>
        <p:blipFill>
          <a:blip r:embed="rId2"/>
          <a:stretch>
            <a:fillRect/>
          </a:stretch>
        </p:blipFill>
        <p:spPr>
          <a:xfrm>
            <a:off x="385196" y="2079403"/>
            <a:ext cx="10776139" cy="1669173"/>
          </a:xfrm>
          <a:prstGeom prst="rect">
            <a:avLst/>
          </a:prstGeom>
        </p:spPr>
      </p:pic>
      <p:pic>
        <p:nvPicPr>
          <p:cNvPr id="10" name="Picture 9">
            <a:extLst>
              <a:ext uri="{FF2B5EF4-FFF2-40B4-BE49-F238E27FC236}">
                <a16:creationId xmlns:a16="http://schemas.microsoft.com/office/drawing/2014/main" id="{D06DCD65-3766-43DD-BDA5-27709F5B0C7E}"/>
              </a:ext>
            </a:extLst>
          </p:cNvPr>
          <p:cNvPicPr/>
          <p:nvPr/>
        </p:nvPicPr>
        <p:blipFill>
          <a:blip r:embed="rId3"/>
          <a:stretch>
            <a:fillRect/>
          </a:stretch>
        </p:blipFill>
        <p:spPr>
          <a:xfrm>
            <a:off x="385196" y="3837914"/>
            <a:ext cx="6109872" cy="2911678"/>
          </a:xfrm>
          <a:prstGeom prst="rect">
            <a:avLst/>
          </a:prstGeom>
        </p:spPr>
      </p:pic>
    </p:spTree>
    <p:extLst>
      <p:ext uri="{BB962C8B-B14F-4D97-AF65-F5344CB8AC3E}">
        <p14:creationId xmlns:p14="http://schemas.microsoft.com/office/powerpoint/2010/main" val="112685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Objectives</a:t>
            </a:r>
          </a:p>
        </p:txBody>
      </p:sp>
      <p:sp>
        <p:nvSpPr>
          <p:cNvPr id="3" name="Content Placeholder 2">
            <a:extLst>
              <a:ext uri="{FF2B5EF4-FFF2-40B4-BE49-F238E27FC236}">
                <a16:creationId xmlns:a16="http://schemas.microsoft.com/office/drawing/2014/main" id="{6318D1A4-4824-42DB-BDB1-E277191B7129}"/>
              </a:ext>
            </a:extLst>
          </p:cNvPr>
          <p:cNvSpPr>
            <a:spLocks noGrp="1"/>
          </p:cNvSpPr>
          <p:nvPr>
            <p:ph idx="1"/>
          </p:nvPr>
        </p:nvSpPr>
        <p:spPr>
          <a:xfrm>
            <a:off x="838200" y="2709545"/>
            <a:ext cx="10515600" cy="1811655"/>
          </a:xfrm>
        </p:spPr>
        <p:txBody>
          <a:bodyPr>
            <a:normAutofit/>
          </a:bodyPr>
          <a:lstStyle/>
          <a:p>
            <a:r>
              <a:rPr lang="en-US" sz="2000" dirty="0">
                <a:solidFill>
                  <a:schemeClr val="bg1"/>
                </a:solidFill>
              </a:rPr>
              <a:t>To build the ETL pipelines for the Over-the-top (OTT) platform data from source to Cloud Services (Azure)</a:t>
            </a:r>
          </a:p>
          <a:p>
            <a:r>
              <a:rPr lang="en-US" sz="2000" dirty="0">
                <a:solidFill>
                  <a:schemeClr val="bg1"/>
                </a:solidFill>
              </a:rPr>
              <a:t>To analyze the Data from cloud using batch, and interactive.</a:t>
            </a:r>
          </a:p>
          <a:p>
            <a:r>
              <a:rPr lang="en-US" sz="2000" dirty="0">
                <a:solidFill>
                  <a:schemeClr val="bg1"/>
                </a:solidFill>
              </a:rPr>
              <a:t>Create a recommendation system for the users in the OTT platform services to increase the profit.</a:t>
            </a:r>
          </a:p>
        </p:txBody>
      </p:sp>
    </p:spTree>
    <p:extLst>
      <p:ext uri="{BB962C8B-B14F-4D97-AF65-F5344CB8AC3E}">
        <p14:creationId xmlns:p14="http://schemas.microsoft.com/office/powerpoint/2010/main" val="4047227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D928-AA78-4136-86F0-AA9376A3B488}"/>
              </a:ext>
            </a:extLst>
          </p:cNvPr>
          <p:cNvSpPr>
            <a:spLocks noGrp="1"/>
          </p:cNvSpPr>
          <p:nvPr>
            <p:ph type="title"/>
          </p:nvPr>
        </p:nvSpPr>
        <p:spPr/>
        <p:txBody>
          <a:bodyPr/>
          <a:lstStyle/>
          <a:p>
            <a:r>
              <a:rPr lang="en-US" b="1" dirty="0">
                <a:solidFill>
                  <a:schemeClr val="bg1"/>
                </a:solidFill>
              </a:rPr>
              <a:t>Comparison</a:t>
            </a:r>
          </a:p>
        </p:txBody>
      </p:sp>
      <p:graphicFrame>
        <p:nvGraphicFramePr>
          <p:cNvPr id="4" name="Content Placeholder 3">
            <a:extLst>
              <a:ext uri="{FF2B5EF4-FFF2-40B4-BE49-F238E27FC236}">
                <a16:creationId xmlns:a16="http://schemas.microsoft.com/office/drawing/2014/main" id="{D322EB47-1479-4059-B91F-CAE7A628B21D}"/>
              </a:ext>
            </a:extLst>
          </p:cNvPr>
          <p:cNvGraphicFramePr>
            <a:graphicFrameLocks noGrp="1"/>
          </p:cNvGraphicFramePr>
          <p:nvPr>
            <p:ph idx="1"/>
            <p:extLst>
              <p:ext uri="{D42A27DB-BD31-4B8C-83A1-F6EECF244321}">
                <p14:modId xmlns:p14="http://schemas.microsoft.com/office/powerpoint/2010/main" val="2174552684"/>
              </p:ext>
            </p:extLst>
          </p:nvPr>
        </p:nvGraphicFramePr>
        <p:xfrm>
          <a:off x="838200" y="2738120"/>
          <a:ext cx="10515600" cy="13817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2479354"/>
                    </a:ext>
                  </a:extLst>
                </a:gridCol>
                <a:gridCol w="2628900">
                  <a:extLst>
                    <a:ext uri="{9D8B030D-6E8A-4147-A177-3AD203B41FA5}">
                      <a16:colId xmlns:a16="http://schemas.microsoft.com/office/drawing/2014/main" val="3643658904"/>
                    </a:ext>
                  </a:extLst>
                </a:gridCol>
                <a:gridCol w="2628900">
                  <a:extLst>
                    <a:ext uri="{9D8B030D-6E8A-4147-A177-3AD203B41FA5}">
                      <a16:colId xmlns:a16="http://schemas.microsoft.com/office/drawing/2014/main" val="3279627168"/>
                    </a:ext>
                  </a:extLst>
                </a:gridCol>
                <a:gridCol w="2628900">
                  <a:extLst>
                    <a:ext uri="{9D8B030D-6E8A-4147-A177-3AD203B41FA5}">
                      <a16:colId xmlns:a16="http://schemas.microsoft.com/office/drawing/2014/main" val="668514128"/>
                    </a:ext>
                  </a:extLst>
                </a:gridCol>
              </a:tblGrid>
              <a:tr h="370840">
                <a:tc>
                  <a:txBody>
                    <a:bodyPr/>
                    <a:lstStyle/>
                    <a:p>
                      <a:r>
                        <a:rPr lang="en-US" dirty="0"/>
                        <a:t>Scenario from Amazon</a:t>
                      </a:r>
                    </a:p>
                  </a:txBody>
                  <a:tcPr/>
                </a:tc>
                <a:tc>
                  <a:txBody>
                    <a:bodyPr/>
                    <a:lstStyle/>
                    <a:p>
                      <a:r>
                        <a:rPr lang="en-US" dirty="0"/>
                        <a:t>Normal query time</a:t>
                      </a:r>
                    </a:p>
                  </a:txBody>
                  <a:tcPr/>
                </a:tc>
                <a:tc>
                  <a:txBody>
                    <a:bodyPr/>
                    <a:lstStyle/>
                    <a:p>
                      <a:r>
                        <a:rPr lang="en-US" dirty="0"/>
                        <a:t>With partitioning and bucketing time taken</a:t>
                      </a:r>
                    </a:p>
                  </a:txBody>
                  <a:tcPr/>
                </a:tc>
                <a:tc>
                  <a:txBody>
                    <a:bodyPr/>
                    <a:lstStyle/>
                    <a:p>
                      <a:r>
                        <a:rPr lang="en-US" dirty="0"/>
                        <a:t>File-formatting (ORC-file format) taken</a:t>
                      </a:r>
                    </a:p>
                  </a:txBody>
                  <a:tcPr/>
                </a:tc>
                <a:extLst>
                  <a:ext uri="{0D108BD9-81ED-4DB2-BD59-A6C34878D82A}">
                    <a16:rowId xmlns:a16="http://schemas.microsoft.com/office/drawing/2014/main" val="931039020"/>
                  </a:ext>
                </a:extLst>
              </a:tr>
              <a:tr h="370840">
                <a:tc>
                  <a:txBody>
                    <a:bodyPr/>
                    <a:lstStyle/>
                    <a:p>
                      <a:r>
                        <a:rPr lang="en-US" dirty="0"/>
                        <a:t>1</a:t>
                      </a:r>
                    </a:p>
                  </a:txBody>
                  <a:tcPr/>
                </a:tc>
                <a:tc>
                  <a:txBody>
                    <a:bodyPr/>
                    <a:lstStyle/>
                    <a:p>
                      <a:r>
                        <a:rPr lang="en-US" dirty="0"/>
                        <a:t>154 sec</a:t>
                      </a:r>
                    </a:p>
                  </a:txBody>
                  <a:tcPr/>
                </a:tc>
                <a:tc>
                  <a:txBody>
                    <a:bodyPr/>
                    <a:lstStyle/>
                    <a:p>
                      <a:r>
                        <a:rPr lang="en-US" dirty="0"/>
                        <a:t>73 sec</a:t>
                      </a:r>
                    </a:p>
                  </a:txBody>
                  <a:tcPr/>
                </a:tc>
                <a:tc>
                  <a:txBody>
                    <a:bodyPr/>
                    <a:lstStyle/>
                    <a:p>
                      <a:r>
                        <a:rPr lang="en-US" dirty="0"/>
                        <a:t>0.319 sec</a:t>
                      </a:r>
                    </a:p>
                  </a:txBody>
                  <a:tcPr/>
                </a:tc>
                <a:extLst>
                  <a:ext uri="{0D108BD9-81ED-4DB2-BD59-A6C34878D82A}">
                    <a16:rowId xmlns:a16="http://schemas.microsoft.com/office/drawing/2014/main" val="4160533462"/>
                  </a:ext>
                </a:extLst>
              </a:tr>
              <a:tr h="370840">
                <a:tc>
                  <a:txBody>
                    <a:bodyPr/>
                    <a:lstStyle/>
                    <a:p>
                      <a:r>
                        <a:rPr lang="en-US" dirty="0"/>
                        <a:t>4</a:t>
                      </a:r>
                    </a:p>
                  </a:txBody>
                  <a:tcPr/>
                </a:tc>
                <a:tc>
                  <a:txBody>
                    <a:bodyPr/>
                    <a:lstStyle/>
                    <a:p>
                      <a:r>
                        <a:rPr lang="en-US" dirty="0"/>
                        <a:t>346 sec</a:t>
                      </a:r>
                    </a:p>
                  </a:txBody>
                  <a:tcPr/>
                </a:tc>
                <a:tc>
                  <a:txBody>
                    <a:bodyPr/>
                    <a:lstStyle/>
                    <a:p>
                      <a:r>
                        <a:rPr lang="en-US" dirty="0"/>
                        <a:t>381 sec</a:t>
                      </a:r>
                    </a:p>
                  </a:txBody>
                  <a:tcPr/>
                </a:tc>
                <a:tc>
                  <a:txBody>
                    <a:bodyPr/>
                    <a:lstStyle/>
                    <a:p>
                      <a:r>
                        <a:rPr lang="en-US" dirty="0"/>
                        <a:t>329 sec</a:t>
                      </a:r>
                    </a:p>
                  </a:txBody>
                  <a:tcPr/>
                </a:tc>
                <a:extLst>
                  <a:ext uri="{0D108BD9-81ED-4DB2-BD59-A6C34878D82A}">
                    <a16:rowId xmlns:a16="http://schemas.microsoft.com/office/drawing/2014/main" val="2158453749"/>
                  </a:ext>
                </a:extLst>
              </a:tr>
            </a:tbl>
          </a:graphicData>
        </a:graphic>
      </p:graphicFrame>
    </p:spTree>
    <p:extLst>
      <p:ext uri="{BB962C8B-B14F-4D97-AF65-F5344CB8AC3E}">
        <p14:creationId xmlns:p14="http://schemas.microsoft.com/office/powerpoint/2010/main" val="71846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0274D2B-AE6F-4F23-8387-7E0D5C9FB888}"/>
              </a:ext>
            </a:extLst>
          </p:cNvPr>
          <p:cNvGraphicFramePr>
            <a:graphicFrameLocks noGrp="1"/>
          </p:cNvGraphicFramePr>
          <p:nvPr>
            <p:ph idx="1"/>
            <p:extLst>
              <p:ext uri="{D42A27DB-BD31-4B8C-83A1-F6EECF244321}">
                <p14:modId xmlns:p14="http://schemas.microsoft.com/office/powerpoint/2010/main" val="3522718579"/>
              </p:ext>
            </p:extLst>
          </p:nvPr>
        </p:nvGraphicFramePr>
        <p:xfrm>
          <a:off x="838200" y="1825626"/>
          <a:ext cx="10624794" cy="1935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DBD66D8-54AA-4577-9400-A2399B843264}"/>
              </a:ext>
            </a:extLst>
          </p:cNvPr>
          <p:cNvSpPr>
            <a:spLocks noGrp="1"/>
          </p:cNvSpPr>
          <p:nvPr>
            <p:ph type="title"/>
          </p:nvPr>
        </p:nvSpPr>
        <p:spPr>
          <a:xfrm>
            <a:off x="838200" y="113982"/>
            <a:ext cx="10515600" cy="1325563"/>
          </a:xfrm>
        </p:spPr>
        <p:txBody>
          <a:bodyPr/>
          <a:lstStyle/>
          <a:p>
            <a:r>
              <a:rPr lang="en-US" b="1" dirty="0">
                <a:solidFill>
                  <a:schemeClr val="bg1"/>
                </a:solidFill>
              </a:rPr>
              <a:t>Architecture &amp; Analysis Using Databricks</a:t>
            </a:r>
          </a:p>
        </p:txBody>
      </p:sp>
      <p:graphicFrame>
        <p:nvGraphicFramePr>
          <p:cNvPr id="6" name="Content Placeholder 3">
            <a:extLst>
              <a:ext uri="{FF2B5EF4-FFF2-40B4-BE49-F238E27FC236}">
                <a16:creationId xmlns:a16="http://schemas.microsoft.com/office/drawing/2014/main" id="{FF94BC08-55B2-4F0C-8B4C-DEB1DE56F1D5}"/>
              </a:ext>
            </a:extLst>
          </p:cNvPr>
          <p:cNvGraphicFramePr>
            <a:graphicFrameLocks/>
          </p:cNvGraphicFramePr>
          <p:nvPr>
            <p:extLst>
              <p:ext uri="{D42A27DB-BD31-4B8C-83A1-F6EECF244321}">
                <p14:modId xmlns:p14="http://schemas.microsoft.com/office/powerpoint/2010/main" val="1633720742"/>
              </p:ext>
            </p:extLst>
          </p:nvPr>
        </p:nvGraphicFramePr>
        <p:xfrm>
          <a:off x="2308781" y="4147376"/>
          <a:ext cx="7010400" cy="185420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293908306"/>
                    </a:ext>
                  </a:extLst>
                </a:gridCol>
                <a:gridCol w="2336800">
                  <a:extLst>
                    <a:ext uri="{9D8B030D-6E8A-4147-A177-3AD203B41FA5}">
                      <a16:colId xmlns:a16="http://schemas.microsoft.com/office/drawing/2014/main" val="3948084562"/>
                    </a:ext>
                  </a:extLst>
                </a:gridCol>
                <a:gridCol w="2336800">
                  <a:extLst>
                    <a:ext uri="{9D8B030D-6E8A-4147-A177-3AD203B41FA5}">
                      <a16:colId xmlns:a16="http://schemas.microsoft.com/office/drawing/2014/main" val="3799733106"/>
                    </a:ext>
                  </a:extLst>
                </a:gridCol>
              </a:tblGrid>
              <a:tr h="370840">
                <a:tc>
                  <a:txBody>
                    <a:bodyPr/>
                    <a:lstStyle/>
                    <a:p>
                      <a:r>
                        <a:rPr lang="en-US" dirty="0"/>
                        <a:t>Process</a:t>
                      </a:r>
                    </a:p>
                  </a:txBody>
                  <a:tcPr/>
                </a:tc>
                <a:tc>
                  <a:txBody>
                    <a:bodyPr/>
                    <a:lstStyle/>
                    <a:p>
                      <a:r>
                        <a:rPr lang="en-US" dirty="0"/>
                        <a:t>Language</a:t>
                      </a:r>
                    </a:p>
                  </a:txBody>
                  <a:tcPr/>
                </a:tc>
                <a:tc>
                  <a:txBody>
                    <a:bodyPr/>
                    <a:lstStyle/>
                    <a:p>
                      <a:r>
                        <a:rPr lang="en-US" dirty="0"/>
                        <a:t>Scenarios</a:t>
                      </a:r>
                    </a:p>
                  </a:txBody>
                  <a:tcPr/>
                </a:tc>
                <a:extLst>
                  <a:ext uri="{0D108BD9-81ED-4DB2-BD59-A6C34878D82A}">
                    <a16:rowId xmlns:a16="http://schemas.microsoft.com/office/drawing/2014/main" val="773570351"/>
                  </a:ext>
                </a:extLst>
              </a:tr>
              <a:tr h="370840">
                <a:tc>
                  <a:txBody>
                    <a:bodyPr/>
                    <a:lstStyle/>
                    <a:p>
                      <a:r>
                        <a:rPr lang="en-US" dirty="0"/>
                        <a:t>Interactive processing</a:t>
                      </a:r>
                    </a:p>
                  </a:txBody>
                  <a:tcPr/>
                </a:tc>
                <a:tc>
                  <a:txBody>
                    <a:bodyPr/>
                    <a:lstStyle/>
                    <a:p>
                      <a:r>
                        <a:rPr lang="en-US" dirty="0"/>
                        <a:t>SparkSQL</a:t>
                      </a:r>
                    </a:p>
                  </a:txBody>
                  <a:tcPr/>
                </a:tc>
                <a:tc>
                  <a:txBody>
                    <a:bodyPr/>
                    <a:lstStyle/>
                    <a:p>
                      <a:r>
                        <a:rPr lang="en-US" dirty="0"/>
                        <a:t>All scenarios</a:t>
                      </a:r>
                    </a:p>
                  </a:txBody>
                  <a:tcPr/>
                </a:tc>
                <a:extLst>
                  <a:ext uri="{0D108BD9-81ED-4DB2-BD59-A6C34878D82A}">
                    <a16:rowId xmlns:a16="http://schemas.microsoft.com/office/drawing/2014/main" val="2063324102"/>
                  </a:ext>
                </a:extLst>
              </a:tr>
              <a:tr h="370840">
                <a:tc>
                  <a:txBody>
                    <a:bodyPr/>
                    <a:lstStyle/>
                    <a:p>
                      <a:r>
                        <a:rPr lang="en-US" dirty="0"/>
                        <a:t>Batch processing</a:t>
                      </a:r>
                    </a:p>
                  </a:txBody>
                  <a:tcPr/>
                </a:tc>
                <a:tc>
                  <a:txBody>
                    <a:bodyPr/>
                    <a:lstStyle/>
                    <a:p>
                      <a:r>
                        <a:rPr lang="en-US" dirty="0"/>
                        <a:t>DSL </a:t>
                      </a:r>
                    </a:p>
                  </a:txBody>
                  <a:tcPr/>
                </a:tc>
                <a:tc>
                  <a:txBody>
                    <a:bodyPr/>
                    <a:lstStyle/>
                    <a:p>
                      <a:r>
                        <a:rPr lang="en-US" dirty="0"/>
                        <a:t>3 scenarios</a:t>
                      </a:r>
                    </a:p>
                  </a:txBody>
                  <a:tcPr/>
                </a:tc>
                <a:extLst>
                  <a:ext uri="{0D108BD9-81ED-4DB2-BD59-A6C34878D82A}">
                    <a16:rowId xmlns:a16="http://schemas.microsoft.com/office/drawing/2014/main" val="1022966178"/>
                  </a:ext>
                </a:extLst>
              </a:tr>
              <a:tr h="370840">
                <a:tc>
                  <a:txBody>
                    <a:bodyPr/>
                    <a:lstStyle/>
                    <a:p>
                      <a:r>
                        <a:rPr lang="en-US" dirty="0"/>
                        <a:t>Batch processing</a:t>
                      </a:r>
                    </a:p>
                  </a:txBody>
                  <a:tcPr/>
                </a:tc>
                <a:tc>
                  <a:txBody>
                    <a:bodyPr/>
                    <a:lstStyle/>
                    <a:p>
                      <a:r>
                        <a:rPr lang="en-US" dirty="0"/>
                        <a:t>RDD</a:t>
                      </a:r>
                    </a:p>
                  </a:txBody>
                  <a:tcPr/>
                </a:tc>
                <a:tc>
                  <a:txBody>
                    <a:bodyPr/>
                    <a:lstStyle/>
                    <a:p>
                      <a:r>
                        <a:rPr lang="en-US" dirty="0"/>
                        <a:t>5 scenarios</a:t>
                      </a:r>
                    </a:p>
                  </a:txBody>
                  <a:tcPr/>
                </a:tc>
                <a:extLst>
                  <a:ext uri="{0D108BD9-81ED-4DB2-BD59-A6C34878D82A}">
                    <a16:rowId xmlns:a16="http://schemas.microsoft.com/office/drawing/2014/main" val="1587813988"/>
                  </a:ext>
                </a:extLst>
              </a:tr>
              <a:tr h="370840">
                <a:tc>
                  <a:txBody>
                    <a:bodyPr/>
                    <a:lstStyle/>
                    <a:p>
                      <a:r>
                        <a:rPr lang="en-US" dirty="0"/>
                        <a:t>Batch processing</a:t>
                      </a:r>
                    </a:p>
                  </a:txBody>
                  <a:tcPr/>
                </a:tc>
                <a:tc>
                  <a:txBody>
                    <a:bodyPr/>
                    <a:lstStyle/>
                    <a:p>
                      <a:r>
                        <a:rPr lang="en-US" dirty="0"/>
                        <a:t>Hive</a:t>
                      </a:r>
                    </a:p>
                  </a:txBody>
                  <a:tcPr/>
                </a:tc>
                <a:tc>
                  <a:txBody>
                    <a:bodyPr/>
                    <a:lstStyle/>
                    <a:p>
                      <a:r>
                        <a:rPr lang="en-US" dirty="0"/>
                        <a:t>5 scenarios</a:t>
                      </a:r>
                    </a:p>
                  </a:txBody>
                  <a:tcPr/>
                </a:tc>
                <a:extLst>
                  <a:ext uri="{0D108BD9-81ED-4DB2-BD59-A6C34878D82A}">
                    <a16:rowId xmlns:a16="http://schemas.microsoft.com/office/drawing/2014/main" val="1197275078"/>
                  </a:ext>
                </a:extLst>
              </a:tr>
            </a:tbl>
          </a:graphicData>
        </a:graphic>
      </p:graphicFrame>
    </p:spTree>
    <p:extLst>
      <p:ext uri="{BB962C8B-B14F-4D97-AF65-F5344CB8AC3E}">
        <p14:creationId xmlns:p14="http://schemas.microsoft.com/office/powerpoint/2010/main" val="291861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2D66-B81B-4365-8609-C1C84A7F36BF}"/>
              </a:ext>
            </a:extLst>
          </p:cNvPr>
          <p:cNvSpPr>
            <a:spLocks noGrp="1"/>
          </p:cNvSpPr>
          <p:nvPr>
            <p:ph type="title"/>
          </p:nvPr>
        </p:nvSpPr>
        <p:spPr>
          <a:xfrm>
            <a:off x="715651" y="87064"/>
            <a:ext cx="9710394" cy="949884"/>
          </a:xfrm>
        </p:spPr>
        <p:txBody>
          <a:bodyPr>
            <a:noAutofit/>
          </a:bodyPr>
          <a:lstStyle/>
          <a:p>
            <a:r>
              <a:rPr lang="en-US" b="1" dirty="0">
                <a:solidFill>
                  <a:schemeClr val="bg1"/>
                </a:solidFill>
              </a:rPr>
              <a:t>Databricks</a:t>
            </a:r>
          </a:p>
        </p:txBody>
      </p:sp>
      <p:sp>
        <p:nvSpPr>
          <p:cNvPr id="9" name="TextBox 8">
            <a:extLst>
              <a:ext uri="{FF2B5EF4-FFF2-40B4-BE49-F238E27FC236}">
                <a16:creationId xmlns:a16="http://schemas.microsoft.com/office/drawing/2014/main" id="{56C186F4-A990-40AC-AF16-870BC445AC62}"/>
              </a:ext>
            </a:extLst>
          </p:cNvPr>
          <p:cNvSpPr txBox="1"/>
          <p:nvPr/>
        </p:nvSpPr>
        <p:spPr>
          <a:xfrm flipH="1">
            <a:off x="621383" y="868265"/>
            <a:ext cx="4478518" cy="1446550"/>
          </a:xfrm>
          <a:prstGeom prst="rect">
            <a:avLst/>
          </a:prstGeom>
          <a:noFill/>
        </p:spPr>
        <p:txBody>
          <a:bodyPr wrap="square" rtlCol="0">
            <a:spAutoFit/>
          </a:bodyPr>
          <a:lstStyle/>
          <a:p>
            <a:pPr marL="342900" indent="-342900">
              <a:buFont typeface="Arial" panose="020B0604020202020204" pitchFamily="34" charset="0"/>
              <a:buChar char="•"/>
            </a:pPr>
            <a:r>
              <a:rPr lang="en-US" sz="2200" b="1" dirty="0">
                <a:solidFill>
                  <a:schemeClr val="bg1"/>
                </a:solidFill>
              </a:rPr>
              <a:t>Cluster Configuration </a:t>
            </a:r>
            <a:r>
              <a:rPr lang="en-US" sz="2200" dirty="0">
                <a:solidFill>
                  <a:schemeClr val="bg1"/>
                </a:solidFill>
              </a:rPr>
              <a:t>: </a:t>
            </a:r>
          </a:p>
          <a:p>
            <a:r>
              <a:rPr lang="en-US" sz="2200" dirty="0">
                <a:solidFill>
                  <a:schemeClr val="bg1"/>
                </a:solidFill>
              </a:rPr>
              <a:t>	1 Node, 4 Cores &amp; 8 GB RAM</a:t>
            </a:r>
          </a:p>
          <a:p>
            <a:pPr marL="342900" indent="-342900">
              <a:buFont typeface="Arial" panose="020B0604020202020204" pitchFamily="34" charset="0"/>
              <a:buChar char="•"/>
            </a:pPr>
            <a:r>
              <a:rPr lang="en-US" sz="2200" b="1" dirty="0">
                <a:solidFill>
                  <a:schemeClr val="bg1"/>
                </a:solidFill>
              </a:rPr>
              <a:t>Databricks Mounted On </a:t>
            </a:r>
            <a:r>
              <a:rPr lang="en-US" sz="2200" dirty="0">
                <a:solidFill>
                  <a:schemeClr val="bg1"/>
                </a:solidFill>
              </a:rPr>
              <a:t>: </a:t>
            </a:r>
          </a:p>
          <a:p>
            <a:pPr lvl="2"/>
            <a:r>
              <a:rPr lang="en-US" sz="2200" dirty="0">
                <a:solidFill>
                  <a:schemeClr val="bg1"/>
                </a:solidFill>
              </a:rPr>
              <a:t>ADLS Storage Account</a:t>
            </a:r>
          </a:p>
        </p:txBody>
      </p:sp>
      <p:sp>
        <p:nvSpPr>
          <p:cNvPr id="10" name="Title 1">
            <a:extLst>
              <a:ext uri="{FF2B5EF4-FFF2-40B4-BE49-F238E27FC236}">
                <a16:creationId xmlns:a16="http://schemas.microsoft.com/office/drawing/2014/main" id="{53FE44C5-CED9-4FE4-8DBE-C03F44873477}"/>
              </a:ext>
            </a:extLst>
          </p:cNvPr>
          <p:cNvSpPr txBox="1">
            <a:spLocks/>
          </p:cNvSpPr>
          <p:nvPr/>
        </p:nvSpPr>
        <p:spPr>
          <a:xfrm>
            <a:off x="4976568" y="558505"/>
            <a:ext cx="3347301" cy="7565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u="sng" dirty="0">
                <a:solidFill>
                  <a:schemeClr val="bg1"/>
                </a:solidFill>
              </a:rPr>
              <a:t>Databricks Cluster Launch</a:t>
            </a:r>
          </a:p>
        </p:txBody>
      </p:sp>
      <p:pic>
        <p:nvPicPr>
          <p:cNvPr id="11" name="Content Placeholder 4">
            <a:extLst>
              <a:ext uri="{FF2B5EF4-FFF2-40B4-BE49-F238E27FC236}">
                <a16:creationId xmlns:a16="http://schemas.microsoft.com/office/drawing/2014/main" id="{2E859A1B-8531-4573-816A-7831263BCAF3}"/>
              </a:ext>
            </a:extLst>
          </p:cNvPr>
          <p:cNvPicPr>
            <a:picLocks noGrp="1"/>
          </p:cNvPicPr>
          <p:nvPr>
            <p:ph idx="1"/>
          </p:nvPr>
        </p:nvPicPr>
        <p:blipFill>
          <a:blip r:embed="rId2"/>
          <a:stretch>
            <a:fillRect/>
          </a:stretch>
        </p:blipFill>
        <p:spPr>
          <a:xfrm>
            <a:off x="5099901" y="1232716"/>
            <a:ext cx="6834433" cy="2503299"/>
          </a:xfrm>
          <a:prstGeom prst="rect">
            <a:avLst/>
          </a:prstGeom>
          <a:ln w="28575">
            <a:solidFill>
              <a:schemeClr val="tx1"/>
            </a:solidFill>
          </a:ln>
        </p:spPr>
      </p:pic>
      <p:pic>
        <p:nvPicPr>
          <p:cNvPr id="12" name="Content Placeholder 3">
            <a:extLst>
              <a:ext uri="{FF2B5EF4-FFF2-40B4-BE49-F238E27FC236}">
                <a16:creationId xmlns:a16="http://schemas.microsoft.com/office/drawing/2014/main" id="{14AF82B1-829A-4371-BD6F-100B16175E5F}"/>
              </a:ext>
            </a:extLst>
          </p:cNvPr>
          <p:cNvPicPr>
            <a:picLocks noChangeAspect="1"/>
          </p:cNvPicPr>
          <p:nvPr/>
        </p:nvPicPr>
        <p:blipFill>
          <a:blip r:embed="rId3"/>
          <a:stretch>
            <a:fillRect/>
          </a:stretch>
        </p:blipFill>
        <p:spPr>
          <a:xfrm>
            <a:off x="715651" y="3931783"/>
            <a:ext cx="10717952" cy="2581820"/>
          </a:xfrm>
          <a:prstGeom prst="rect">
            <a:avLst/>
          </a:prstGeom>
        </p:spPr>
      </p:pic>
      <p:sp>
        <p:nvSpPr>
          <p:cNvPr id="14" name="Content Placeholder 2">
            <a:extLst>
              <a:ext uri="{FF2B5EF4-FFF2-40B4-BE49-F238E27FC236}">
                <a16:creationId xmlns:a16="http://schemas.microsoft.com/office/drawing/2014/main" id="{7133E25E-AF45-4ABD-8EAF-26CA23A174CB}"/>
              </a:ext>
            </a:extLst>
          </p:cNvPr>
          <p:cNvSpPr txBox="1">
            <a:spLocks/>
          </p:cNvSpPr>
          <p:nvPr/>
        </p:nvSpPr>
        <p:spPr>
          <a:xfrm>
            <a:off x="829558" y="2828284"/>
            <a:ext cx="3589889" cy="1201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00"/>
                </a:solidFill>
                <a:hlinkClick r:id="rId4" action="ppaction://hlinkfile">
                  <a:extLst>
                    <a:ext uri="{A12FA001-AC4F-418D-AE19-62706E023703}">
                      <ahyp:hlinkClr xmlns:ahyp="http://schemas.microsoft.com/office/drawing/2018/hyperlinkcolor" val="tx"/>
                    </a:ext>
                  </a:extLst>
                </a:hlinkClick>
              </a:rPr>
              <a:t>Transformed Notebook</a:t>
            </a:r>
            <a:endParaRPr lang="en-US" dirty="0">
              <a:solidFill>
                <a:srgbClr val="FFFF00"/>
              </a:solidFill>
            </a:endParaRPr>
          </a:p>
          <a:p>
            <a:pPr marL="0" indent="0">
              <a:buFont typeface="Arial" panose="020B0604020202020204" pitchFamily="34" charset="0"/>
              <a:buNone/>
            </a:pPr>
            <a:r>
              <a:rPr lang="en-US" dirty="0">
                <a:solidFill>
                  <a:srgbClr val="FFFF00"/>
                </a:solidFill>
                <a:hlinkClick r:id="rId5" action="ppaction://hlinkfile">
                  <a:extLst>
                    <a:ext uri="{A12FA001-AC4F-418D-AE19-62706E023703}">
                      <ahyp:hlinkClr xmlns:ahyp="http://schemas.microsoft.com/office/drawing/2018/hyperlinkcolor" val="tx"/>
                    </a:ext>
                  </a:extLst>
                </a:hlinkClick>
              </a:rPr>
              <a:t>Scenarios Notebook</a:t>
            </a:r>
            <a:endParaRPr lang="en-US" dirty="0">
              <a:solidFill>
                <a:srgbClr val="FFFF00"/>
              </a:solidFill>
            </a:endParaRPr>
          </a:p>
        </p:txBody>
      </p:sp>
      <p:sp>
        <p:nvSpPr>
          <p:cNvPr id="15" name="TextBox 14">
            <a:extLst>
              <a:ext uri="{FF2B5EF4-FFF2-40B4-BE49-F238E27FC236}">
                <a16:creationId xmlns:a16="http://schemas.microsoft.com/office/drawing/2014/main" id="{5E8ACC4A-66C1-4DF5-88FD-F20E621BFDC6}"/>
              </a:ext>
            </a:extLst>
          </p:cNvPr>
          <p:cNvSpPr txBox="1"/>
          <p:nvPr/>
        </p:nvSpPr>
        <p:spPr>
          <a:xfrm flipH="1">
            <a:off x="621383" y="2325917"/>
            <a:ext cx="2999925" cy="430887"/>
          </a:xfrm>
          <a:prstGeom prst="rect">
            <a:avLst/>
          </a:prstGeom>
          <a:noFill/>
        </p:spPr>
        <p:txBody>
          <a:bodyPr wrap="square" rtlCol="0">
            <a:spAutoFit/>
          </a:bodyPr>
          <a:lstStyle/>
          <a:p>
            <a:pPr marL="285750" indent="-285750">
              <a:buFont typeface="Arial" panose="020B0604020202020204" pitchFamily="34" charset="0"/>
              <a:buChar char="•"/>
            </a:pPr>
            <a:r>
              <a:rPr lang="en-US" sz="2200" b="1" dirty="0">
                <a:solidFill>
                  <a:schemeClr val="bg1"/>
                </a:solidFill>
              </a:rPr>
              <a:t>Notebook Links -</a:t>
            </a:r>
          </a:p>
        </p:txBody>
      </p:sp>
    </p:spTree>
    <p:extLst>
      <p:ext uri="{BB962C8B-B14F-4D97-AF65-F5344CB8AC3E}">
        <p14:creationId xmlns:p14="http://schemas.microsoft.com/office/powerpoint/2010/main" val="258106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1435-96D6-4A3A-A4FE-378508C92F9D}"/>
              </a:ext>
            </a:extLst>
          </p:cNvPr>
          <p:cNvSpPr>
            <a:spLocks noGrp="1"/>
          </p:cNvSpPr>
          <p:nvPr>
            <p:ph type="title"/>
          </p:nvPr>
        </p:nvSpPr>
        <p:spPr>
          <a:xfrm>
            <a:off x="237241" y="106271"/>
            <a:ext cx="11717518" cy="1325563"/>
          </a:xfrm>
        </p:spPr>
        <p:txBody>
          <a:bodyPr/>
          <a:lstStyle/>
          <a:p>
            <a:r>
              <a:rPr lang="en-US" b="1" dirty="0">
                <a:solidFill>
                  <a:schemeClr val="bg1"/>
                </a:solidFill>
              </a:rPr>
              <a:t>Running the pipeline with ADF for the 2 notebooks</a:t>
            </a:r>
          </a:p>
        </p:txBody>
      </p:sp>
      <p:pic>
        <p:nvPicPr>
          <p:cNvPr id="4" name="Content Placeholder 3">
            <a:extLst>
              <a:ext uri="{FF2B5EF4-FFF2-40B4-BE49-F238E27FC236}">
                <a16:creationId xmlns:a16="http://schemas.microsoft.com/office/drawing/2014/main" id="{D2822730-D185-4AED-8127-890243F225E6}"/>
              </a:ext>
            </a:extLst>
          </p:cNvPr>
          <p:cNvPicPr>
            <a:picLocks noGrp="1"/>
          </p:cNvPicPr>
          <p:nvPr>
            <p:ph idx="1"/>
          </p:nvPr>
        </p:nvPicPr>
        <p:blipFill>
          <a:blip r:embed="rId2"/>
          <a:stretch>
            <a:fillRect/>
          </a:stretch>
        </p:blipFill>
        <p:spPr>
          <a:xfrm>
            <a:off x="237241" y="1683453"/>
            <a:ext cx="5318564" cy="2661534"/>
          </a:xfrm>
          <a:prstGeom prst="rect">
            <a:avLst/>
          </a:prstGeom>
        </p:spPr>
      </p:pic>
      <p:pic>
        <p:nvPicPr>
          <p:cNvPr id="5" name="Picture 4">
            <a:extLst>
              <a:ext uri="{FF2B5EF4-FFF2-40B4-BE49-F238E27FC236}">
                <a16:creationId xmlns:a16="http://schemas.microsoft.com/office/drawing/2014/main" id="{7FD16CF5-3EF3-4278-9D41-2E151658D4A9}"/>
              </a:ext>
            </a:extLst>
          </p:cNvPr>
          <p:cNvPicPr/>
          <p:nvPr/>
        </p:nvPicPr>
        <p:blipFill>
          <a:blip r:embed="rId3"/>
          <a:stretch>
            <a:fillRect/>
          </a:stretch>
        </p:blipFill>
        <p:spPr>
          <a:xfrm>
            <a:off x="5718928" y="1683454"/>
            <a:ext cx="5943600" cy="2661533"/>
          </a:xfrm>
          <a:prstGeom prst="rect">
            <a:avLst/>
          </a:prstGeom>
        </p:spPr>
      </p:pic>
      <p:sp>
        <p:nvSpPr>
          <p:cNvPr id="6" name="TextBox 5">
            <a:extLst>
              <a:ext uri="{FF2B5EF4-FFF2-40B4-BE49-F238E27FC236}">
                <a16:creationId xmlns:a16="http://schemas.microsoft.com/office/drawing/2014/main" id="{A4BEF17F-B4F6-4555-84A7-F9A428F8A7C5}"/>
              </a:ext>
            </a:extLst>
          </p:cNvPr>
          <p:cNvSpPr txBox="1"/>
          <p:nvPr/>
        </p:nvSpPr>
        <p:spPr>
          <a:xfrm>
            <a:off x="237241" y="1062502"/>
            <a:ext cx="7675264" cy="369332"/>
          </a:xfrm>
          <a:prstGeom prst="rect">
            <a:avLst/>
          </a:prstGeom>
          <a:noFill/>
        </p:spPr>
        <p:txBody>
          <a:bodyPr wrap="square" rtlCol="0">
            <a:spAutoFit/>
          </a:bodyPr>
          <a:lstStyle/>
          <a:p>
            <a:r>
              <a:rPr lang="en-US" u="sng" dirty="0">
                <a:solidFill>
                  <a:schemeClr val="bg1"/>
                </a:solidFill>
              </a:rPr>
              <a:t>Creating linked service for the notebooks</a:t>
            </a:r>
          </a:p>
        </p:txBody>
      </p:sp>
    </p:spTree>
    <p:extLst>
      <p:ext uri="{BB962C8B-B14F-4D97-AF65-F5344CB8AC3E}">
        <p14:creationId xmlns:p14="http://schemas.microsoft.com/office/powerpoint/2010/main" val="76687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9F98-EE17-4EBD-8306-F2319F5252EA}"/>
              </a:ext>
            </a:extLst>
          </p:cNvPr>
          <p:cNvSpPr>
            <a:spLocks noGrp="1"/>
          </p:cNvSpPr>
          <p:nvPr>
            <p:ph type="title"/>
          </p:nvPr>
        </p:nvSpPr>
        <p:spPr>
          <a:xfrm>
            <a:off x="1299916" y="0"/>
            <a:ext cx="9975523" cy="1325563"/>
          </a:xfrm>
        </p:spPr>
        <p:txBody>
          <a:bodyPr/>
          <a:lstStyle/>
          <a:p>
            <a:r>
              <a:rPr lang="en-US" b="1" dirty="0">
                <a:solidFill>
                  <a:schemeClr val="bg1"/>
                </a:solidFill>
              </a:rPr>
              <a:t>Selecting Notebooks &amp; Running  Pipelines</a:t>
            </a:r>
          </a:p>
        </p:txBody>
      </p:sp>
      <p:pic>
        <p:nvPicPr>
          <p:cNvPr id="4" name="Content Placeholder 3">
            <a:extLst>
              <a:ext uri="{FF2B5EF4-FFF2-40B4-BE49-F238E27FC236}">
                <a16:creationId xmlns:a16="http://schemas.microsoft.com/office/drawing/2014/main" id="{125D164D-B264-405E-BAEE-6880EF957E08}"/>
              </a:ext>
            </a:extLst>
          </p:cNvPr>
          <p:cNvPicPr>
            <a:picLocks noGrp="1"/>
          </p:cNvPicPr>
          <p:nvPr>
            <p:ph idx="1"/>
          </p:nvPr>
        </p:nvPicPr>
        <p:blipFill>
          <a:blip r:embed="rId2"/>
          <a:stretch>
            <a:fillRect/>
          </a:stretch>
        </p:blipFill>
        <p:spPr>
          <a:xfrm>
            <a:off x="471581" y="1754923"/>
            <a:ext cx="5533293" cy="2557839"/>
          </a:xfrm>
          <a:prstGeom prst="rect">
            <a:avLst/>
          </a:prstGeom>
        </p:spPr>
      </p:pic>
      <p:pic>
        <p:nvPicPr>
          <p:cNvPr id="6" name="Picture 5">
            <a:extLst>
              <a:ext uri="{FF2B5EF4-FFF2-40B4-BE49-F238E27FC236}">
                <a16:creationId xmlns:a16="http://schemas.microsoft.com/office/drawing/2014/main" id="{03536639-A458-4D11-AFAD-96F7B9DC6ADA}"/>
              </a:ext>
            </a:extLst>
          </p:cNvPr>
          <p:cNvPicPr/>
          <p:nvPr/>
        </p:nvPicPr>
        <p:blipFill>
          <a:blip r:embed="rId3"/>
          <a:stretch>
            <a:fillRect/>
          </a:stretch>
        </p:blipFill>
        <p:spPr>
          <a:xfrm>
            <a:off x="6461289" y="1754922"/>
            <a:ext cx="5259130" cy="2557839"/>
          </a:xfrm>
          <a:prstGeom prst="rect">
            <a:avLst/>
          </a:prstGeom>
        </p:spPr>
      </p:pic>
      <p:sp>
        <p:nvSpPr>
          <p:cNvPr id="3" name="TextBox 2">
            <a:extLst>
              <a:ext uri="{FF2B5EF4-FFF2-40B4-BE49-F238E27FC236}">
                <a16:creationId xmlns:a16="http://schemas.microsoft.com/office/drawing/2014/main" id="{980DB440-6DD1-4933-AADB-882E8CCC3494}"/>
              </a:ext>
            </a:extLst>
          </p:cNvPr>
          <p:cNvSpPr txBox="1"/>
          <p:nvPr/>
        </p:nvSpPr>
        <p:spPr>
          <a:xfrm>
            <a:off x="471581" y="4883084"/>
            <a:ext cx="9967793"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chemeClr val="bg1"/>
                </a:solidFill>
              </a:rPr>
              <a:t>Here Transformation &amp; Analysis notebooks were connected </a:t>
            </a:r>
          </a:p>
          <a:p>
            <a:pPr marL="285750" indent="-285750">
              <a:buFont typeface="Arial" panose="020B0604020202020204" pitchFamily="34" charset="0"/>
              <a:buChar char="•"/>
            </a:pPr>
            <a:r>
              <a:rPr lang="en-US" sz="2200" dirty="0">
                <a:solidFill>
                  <a:schemeClr val="bg1"/>
                </a:solidFill>
              </a:rPr>
              <a:t>Pipeline scheduling according to the requirement</a:t>
            </a:r>
          </a:p>
          <a:p>
            <a:pPr marL="285750" indent="-285750">
              <a:buFont typeface="Arial" panose="020B0604020202020204" pitchFamily="34" charset="0"/>
              <a:buChar char="•"/>
            </a:pPr>
            <a:r>
              <a:rPr lang="en-US" sz="2200" dirty="0">
                <a:solidFill>
                  <a:schemeClr val="bg1"/>
                </a:solidFill>
              </a:rPr>
              <a:t>Both Transformation &amp; Analysis notebooks were being run at a time </a:t>
            </a:r>
          </a:p>
          <a:p>
            <a:pPr marL="285750" indent="-285750">
              <a:buFont typeface="Arial" panose="020B0604020202020204" pitchFamily="34" charset="0"/>
              <a:buChar char="•"/>
            </a:pPr>
            <a:r>
              <a:rPr lang="en-US" sz="2200" dirty="0">
                <a:solidFill>
                  <a:schemeClr val="bg1"/>
                </a:solidFill>
              </a:rPr>
              <a:t>The output of the notebooks will be saved in ADLS as pre planned in the notebooks</a:t>
            </a:r>
          </a:p>
        </p:txBody>
      </p:sp>
    </p:spTree>
    <p:extLst>
      <p:ext uri="{BB962C8B-B14F-4D97-AF65-F5344CB8AC3E}">
        <p14:creationId xmlns:p14="http://schemas.microsoft.com/office/powerpoint/2010/main" val="291299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CB25-2BD9-4673-9768-F04A2EA570A9}"/>
              </a:ext>
            </a:extLst>
          </p:cNvPr>
          <p:cNvSpPr>
            <a:spLocks noGrp="1"/>
          </p:cNvSpPr>
          <p:nvPr>
            <p:ph type="title"/>
          </p:nvPr>
        </p:nvSpPr>
        <p:spPr>
          <a:xfrm>
            <a:off x="296159" y="365125"/>
            <a:ext cx="11057641" cy="1325563"/>
          </a:xfrm>
        </p:spPr>
        <p:txBody>
          <a:bodyPr/>
          <a:lstStyle/>
          <a:p>
            <a:r>
              <a:rPr lang="en-US" b="1" dirty="0">
                <a:solidFill>
                  <a:schemeClr val="bg1"/>
                </a:solidFill>
              </a:rPr>
              <a:t>Checking the Output in ADLS</a:t>
            </a:r>
          </a:p>
        </p:txBody>
      </p:sp>
      <p:pic>
        <p:nvPicPr>
          <p:cNvPr id="4" name="Picture 3">
            <a:extLst>
              <a:ext uri="{FF2B5EF4-FFF2-40B4-BE49-F238E27FC236}">
                <a16:creationId xmlns:a16="http://schemas.microsoft.com/office/drawing/2014/main" id="{E2ACC238-A5BD-47D0-B12A-F8948460E40A}"/>
              </a:ext>
            </a:extLst>
          </p:cNvPr>
          <p:cNvPicPr/>
          <p:nvPr/>
        </p:nvPicPr>
        <p:blipFill>
          <a:blip r:embed="rId2"/>
          <a:stretch>
            <a:fillRect/>
          </a:stretch>
        </p:blipFill>
        <p:spPr>
          <a:xfrm>
            <a:off x="6096000" y="1690688"/>
            <a:ext cx="5943600" cy="3731260"/>
          </a:xfrm>
          <a:prstGeom prst="rect">
            <a:avLst/>
          </a:prstGeom>
          <a:ln w="12700">
            <a:solidFill>
              <a:schemeClr val="tx1"/>
            </a:solidFill>
          </a:ln>
        </p:spPr>
      </p:pic>
      <p:pic>
        <p:nvPicPr>
          <p:cNvPr id="5" name="Picture 4">
            <a:extLst>
              <a:ext uri="{FF2B5EF4-FFF2-40B4-BE49-F238E27FC236}">
                <a16:creationId xmlns:a16="http://schemas.microsoft.com/office/drawing/2014/main" id="{2A5D0435-2F12-47B5-BD1A-05A7B538554A}"/>
              </a:ext>
            </a:extLst>
          </p:cNvPr>
          <p:cNvPicPr/>
          <p:nvPr/>
        </p:nvPicPr>
        <p:blipFill>
          <a:blip r:embed="rId3"/>
          <a:stretch>
            <a:fillRect/>
          </a:stretch>
        </p:blipFill>
        <p:spPr>
          <a:xfrm>
            <a:off x="152400" y="1690688"/>
            <a:ext cx="5642728" cy="3731260"/>
          </a:xfrm>
          <a:prstGeom prst="rect">
            <a:avLst/>
          </a:prstGeom>
          <a:ln w="12700">
            <a:solidFill>
              <a:schemeClr val="tx1"/>
            </a:solidFill>
          </a:ln>
        </p:spPr>
      </p:pic>
    </p:spTree>
    <p:extLst>
      <p:ext uri="{BB962C8B-B14F-4D97-AF65-F5344CB8AC3E}">
        <p14:creationId xmlns:p14="http://schemas.microsoft.com/office/powerpoint/2010/main" val="150975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C59B68-07EB-4063-8F7E-3A4C9985DE16}"/>
              </a:ext>
            </a:extLst>
          </p:cNvPr>
          <p:cNvSpPr txBox="1">
            <a:spLocks/>
          </p:cNvSpPr>
          <p:nvPr/>
        </p:nvSpPr>
        <p:spPr>
          <a:xfrm>
            <a:off x="296159" y="365125"/>
            <a:ext cx="11057641" cy="756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Optimization Techniques in RDD</a:t>
            </a:r>
          </a:p>
        </p:txBody>
      </p:sp>
      <p:pic>
        <p:nvPicPr>
          <p:cNvPr id="9" name="Picture 8">
            <a:extLst>
              <a:ext uri="{FF2B5EF4-FFF2-40B4-BE49-F238E27FC236}">
                <a16:creationId xmlns:a16="http://schemas.microsoft.com/office/drawing/2014/main" id="{F3FEA2AE-56E1-4F04-8A7C-B857CFC02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56" y="1232126"/>
            <a:ext cx="5363015" cy="2475237"/>
          </a:xfrm>
          <a:prstGeom prst="rect">
            <a:avLst/>
          </a:prstGeom>
        </p:spPr>
      </p:pic>
      <p:pic>
        <p:nvPicPr>
          <p:cNvPr id="17" name="Picture 16">
            <a:extLst>
              <a:ext uri="{FF2B5EF4-FFF2-40B4-BE49-F238E27FC236}">
                <a16:creationId xmlns:a16="http://schemas.microsoft.com/office/drawing/2014/main" id="{73CA1202-8546-4A0A-8711-935157301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34263"/>
            <a:ext cx="5620681" cy="2473100"/>
          </a:xfrm>
          <a:prstGeom prst="rect">
            <a:avLst/>
          </a:prstGeom>
        </p:spPr>
      </p:pic>
      <p:pic>
        <p:nvPicPr>
          <p:cNvPr id="19" name="Picture 18">
            <a:extLst>
              <a:ext uri="{FF2B5EF4-FFF2-40B4-BE49-F238E27FC236}">
                <a16:creationId xmlns:a16="http://schemas.microsoft.com/office/drawing/2014/main" id="{1C2C79D8-14AB-4DAC-B449-3A8CF4560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56" y="4048727"/>
            <a:ext cx="9286875" cy="2533650"/>
          </a:xfrm>
          <a:prstGeom prst="rect">
            <a:avLst/>
          </a:prstGeom>
        </p:spPr>
      </p:pic>
    </p:spTree>
    <p:extLst>
      <p:ext uri="{BB962C8B-B14F-4D97-AF65-F5344CB8AC3E}">
        <p14:creationId xmlns:p14="http://schemas.microsoft.com/office/powerpoint/2010/main" val="324772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67CE587-D0DE-4014-9544-93D4371515F5}"/>
              </a:ext>
            </a:extLst>
          </p:cNvPr>
          <p:cNvGraphicFramePr>
            <a:graphicFrameLocks noGrp="1"/>
          </p:cNvGraphicFramePr>
          <p:nvPr>
            <p:ph idx="1"/>
            <p:extLst>
              <p:ext uri="{D42A27DB-BD31-4B8C-83A1-F6EECF244321}">
                <p14:modId xmlns:p14="http://schemas.microsoft.com/office/powerpoint/2010/main" val="745520508"/>
              </p:ext>
            </p:extLst>
          </p:nvPr>
        </p:nvGraphicFramePr>
        <p:xfrm>
          <a:off x="838200" y="1825625"/>
          <a:ext cx="10181734" cy="2397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FA000B12-F305-4959-B48A-7D9955E0A588}"/>
              </a:ext>
            </a:extLst>
          </p:cNvPr>
          <p:cNvSpPr>
            <a:spLocks noGrp="1"/>
          </p:cNvSpPr>
          <p:nvPr>
            <p:ph type="title"/>
          </p:nvPr>
        </p:nvSpPr>
        <p:spPr>
          <a:xfrm>
            <a:off x="245097" y="255385"/>
            <a:ext cx="11726944" cy="1325563"/>
          </a:xfrm>
        </p:spPr>
        <p:txBody>
          <a:bodyPr/>
          <a:lstStyle/>
          <a:p>
            <a:r>
              <a:rPr lang="en-US" b="1" dirty="0">
                <a:solidFill>
                  <a:schemeClr val="bg1"/>
                </a:solidFill>
              </a:rPr>
              <a:t>NoSQL DB Architecture &amp; Analysis Using Cosmos DB</a:t>
            </a:r>
          </a:p>
        </p:txBody>
      </p:sp>
    </p:spTree>
    <p:extLst>
      <p:ext uri="{BB962C8B-B14F-4D97-AF65-F5344CB8AC3E}">
        <p14:creationId xmlns:p14="http://schemas.microsoft.com/office/powerpoint/2010/main" val="230177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BAAF-6AFD-4757-A2C7-8046FA079D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E6D5B5-CFFC-44A3-A90E-05C2693E1B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0776" y="3549754"/>
            <a:ext cx="5619750" cy="3203471"/>
          </a:xfrm>
        </p:spPr>
      </p:pic>
      <p:pic>
        <p:nvPicPr>
          <p:cNvPr id="11" name="Picture 10">
            <a:extLst>
              <a:ext uri="{FF2B5EF4-FFF2-40B4-BE49-F238E27FC236}">
                <a16:creationId xmlns:a16="http://schemas.microsoft.com/office/drawing/2014/main" id="{BA2CE0C9-792A-47B3-B927-A52155A9C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32" y="199994"/>
            <a:ext cx="5717693" cy="3216202"/>
          </a:xfrm>
          <a:prstGeom prst="rect">
            <a:avLst/>
          </a:prstGeom>
        </p:spPr>
      </p:pic>
      <p:pic>
        <p:nvPicPr>
          <p:cNvPr id="4" name="Picture 3">
            <a:extLst>
              <a:ext uri="{FF2B5EF4-FFF2-40B4-BE49-F238E27FC236}">
                <a16:creationId xmlns:a16="http://schemas.microsoft.com/office/drawing/2014/main" id="{FCFBF055-88B0-4F43-9662-1366789B1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776" y="198904"/>
            <a:ext cx="5619750" cy="3216202"/>
          </a:xfrm>
          <a:prstGeom prst="rect">
            <a:avLst/>
          </a:prstGeom>
        </p:spPr>
      </p:pic>
      <p:pic>
        <p:nvPicPr>
          <p:cNvPr id="10" name="Content Placeholder 4">
            <a:extLst>
              <a:ext uri="{FF2B5EF4-FFF2-40B4-BE49-F238E27FC236}">
                <a16:creationId xmlns:a16="http://schemas.microsoft.com/office/drawing/2014/main" id="{A05899CD-4601-44AD-A00A-35D0209B3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32" y="3549754"/>
            <a:ext cx="5717693" cy="3216202"/>
          </a:xfrm>
          <a:prstGeom prst="rect">
            <a:avLst/>
          </a:prstGeom>
        </p:spPr>
      </p:pic>
    </p:spTree>
    <p:extLst>
      <p:ext uri="{BB962C8B-B14F-4D97-AF65-F5344CB8AC3E}">
        <p14:creationId xmlns:p14="http://schemas.microsoft.com/office/powerpoint/2010/main" val="2347476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95447389-8D7D-4DAF-A349-F401ADD14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0" y="2573564"/>
            <a:ext cx="1905000" cy="1882322"/>
          </a:xfrm>
          <a:prstGeom prst="rect">
            <a:avLst/>
          </a:prstGeom>
        </p:spPr>
      </p:pic>
      <p:sp>
        <p:nvSpPr>
          <p:cNvPr id="7" name="TextBox 6">
            <a:extLst>
              <a:ext uri="{FF2B5EF4-FFF2-40B4-BE49-F238E27FC236}">
                <a16:creationId xmlns:a16="http://schemas.microsoft.com/office/drawing/2014/main" id="{2545D88C-A021-4C01-B884-7B1CA6F29D1F}"/>
              </a:ext>
            </a:extLst>
          </p:cNvPr>
          <p:cNvSpPr txBox="1"/>
          <p:nvPr/>
        </p:nvSpPr>
        <p:spPr>
          <a:xfrm>
            <a:off x="3876675" y="2057399"/>
            <a:ext cx="4438650" cy="400110"/>
          </a:xfrm>
          <a:prstGeom prst="rect">
            <a:avLst/>
          </a:prstGeom>
          <a:noFill/>
        </p:spPr>
        <p:txBody>
          <a:bodyPr wrap="square" rtlCol="0">
            <a:spAutoFit/>
          </a:bodyPr>
          <a:lstStyle/>
          <a:p>
            <a:r>
              <a:rPr lang="en-US" sz="2000" b="1" dirty="0">
                <a:solidFill>
                  <a:schemeClr val="bg1"/>
                </a:solidFill>
              </a:rPr>
              <a:t>Let’s Go to PowerBI to see some Insights</a:t>
            </a:r>
          </a:p>
        </p:txBody>
      </p:sp>
    </p:spTree>
    <p:extLst>
      <p:ext uri="{BB962C8B-B14F-4D97-AF65-F5344CB8AC3E}">
        <p14:creationId xmlns:p14="http://schemas.microsoft.com/office/powerpoint/2010/main" val="413481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113982"/>
            <a:ext cx="10515600" cy="1325563"/>
          </a:xfrm>
        </p:spPr>
        <p:txBody>
          <a:bodyPr/>
          <a:lstStyle/>
          <a:p>
            <a:r>
              <a:rPr lang="en-US" b="1" dirty="0">
                <a:solidFill>
                  <a:schemeClr val="bg1"/>
                </a:solidFill>
              </a:rPr>
              <a:t>Data Description</a:t>
            </a:r>
          </a:p>
        </p:txBody>
      </p:sp>
      <p:sp>
        <p:nvSpPr>
          <p:cNvPr id="4" name="Content Placeholder 2">
            <a:extLst>
              <a:ext uri="{FF2B5EF4-FFF2-40B4-BE49-F238E27FC236}">
                <a16:creationId xmlns:a16="http://schemas.microsoft.com/office/drawing/2014/main" id="{1EC43552-70BF-4083-A8F2-806A4F9457CE}"/>
              </a:ext>
            </a:extLst>
          </p:cNvPr>
          <p:cNvSpPr txBox="1">
            <a:spLocks/>
          </p:cNvSpPr>
          <p:nvPr/>
        </p:nvSpPr>
        <p:spPr>
          <a:xfrm>
            <a:off x="838200" y="1219201"/>
            <a:ext cx="10515600" cy="49022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Datasets Description -</a:t>
            </a:r>
          </a:p>
          <a:p>
            <a:r>
              <a:rPr lang="en-US" sz="2000" b="1" dirty="0">
                <a:solidFill>
                  <a:schemeClr val="bg1"/>
                </a:solidFill>
              </a:rPr>
              <a:t>Amazon_prime.csv: </a:t>
            </a:r>
          </a:p>
          <a:p>
            <a:pPr marL="0" indent="0">
              <a:buNone/>
            </a:pPr>
            <a:r>
              <a:rPr lang="en-US" sz="2000" dirty="0">
                <a:solidFill>
                  <a:schemeClr val="bg1"/>
                </a:solidFill>
              </a:rPr>
              <a:t>    (Movie_Name, Language, Rating, Runtime, Year, Age_rating, Review)</a:t>
            </a:r>
          </a:p>
          <a:p>
            <a:r>
              <a:rPr lang="en-US" sz="2000" dirty="0">
                <a:solidFill>
                  <a:schemeClr val="bg1"/>
                </a:solidFill>
              </a:rPr>
              <a:t>Number of Rows : 8127</a:t>
            </a:r>
          </a:p>
          <a:p>
            <a:pPr marL="0" indent="0">
              <a:buNone/>
            </a:pPr>
            <a:r>
              <a:rPr lang="en-US" sz="2000" dirty="0">
                <a:solidFill>
                  <a:schemeClr val="bg1"/>
                </a:solidFill>
              </a:rPr>
              <a:t>   </a:t>
            </a:r>
          </a:p>
          <a:p>
            <a:r>
              <a:rPr lang="en-US" sz="2000" b="1" dirty="0">
                <a:solidFill>
                  <a:schemeClr val="bg1"/>
                </a:solidFill>
              </a:rPr>
              <a:t>Netflix.csv: </a:t>
            </a:r>
          </a:p>
          <a:p>
            <a:r>
              <a:rPr lang="en-US" sz="2000" dirty="0">
                <a:solidFill>
                  <a:schemeClr val="bg1"/>
                </a:solidFill>
              </a:rPr>
              <a:t>(Show_id, type, title, Director, Cast, Country, Date_added, Year, Age_rating, Duration, Listed_in, Description)</a:t>
            </a:r>
          </a:p>
          <a:p>
            <a:r>
              <a:rPr lang="en-US" sz="2000" dirty="0">
                <a:solidFill>
                  <a:schemeClr val="bg1"/>
                </a:solidFill>
              </a:rPr>
              <a:t>Number of Rows : 8808</a:t>
            </a:r>
          </a:p>
          <a:p>
            <a:endParaRPr lang="en-US" sz="2000" dirty="0">
              <a:solidFill>
                <a:schemeClr val="bg1"/>
              </a:solidFill>
            </a:endParaRPr>
          </a:p>
          <a:p>
            <a:r>
              <a:rPr lang="en-US" sz="2000" b="1" dirty="0">
                <a:solidFill>
                  <a:schemeClr val="bg1"/>
                </a:solidFill>
              </a:rPr>
              <a:t>Disney_plus.csv:</a:t>
            </a:r>
          </a:p>
          <a:p>
            <a:r>
              <a:rPr lang="en-US" sz="2000" dirty="0">
                <a:solidFill>
                  <a:schemeClr val="bg1"/>
                </a:solidFill>
              </a:rPr>
              <a:t>(Imdb_id, title, plot, type, age_rating, year, released_at, added_at, runtime, genre, Director, Writer, Actors, Language, Country, Awards, Metascore, Imdb_rating, imdb_votes)</a:t>
            </a:r>
          </a:p>
          <a:p>
            <a:r>
              <a:rPr lang="en-US" sz="2000" dirty="0">
                <a:solidFill>
                  <a:schemeClr val="bg1"/>
                </a:solidFill>
              </a:rPr>
              <a:t>Number of Rows :   895</a:t>
            </a:r>
          </a:p>
          <a:p>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2516888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textbo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1, 2</a:t>
            </a:r>
          </a:p>
        </p:txBody>
      </p:sp>
    </p:spTree>
    <p:extLst>
      <p:ext uri="{BB962C8B-B14F-4D97-AF65-F5344CB8AC3E}">
        <p14:creationId xmlns:p14="http://schemas.microsoft.com/office/powerpoint/2010/main" val="2813299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3</a:t>
            </a:r>
          </a:p>
        </p:txBody>
      </p:sp>
    </p:spTree>
    <p:extLst>
      <p:ext uri="{BB962C8B-B14F-4D97-AF65-F5344CB8AC3E}">
        <p14:creationId xmlns:p14="http://schemas.microsoft.com/office/powerpoint/2010/main" val="3336614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slicer ,tableE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4</a:t>
            </a:r>
          </a:p>
        </p:txBody>
      </p:sp>
    </p:spTree>
    <p:extLst>
      <p:ext uri="{BB962C8B-B14F-4D97-AF65-F5344CB8AC3E}">
        <p14:creationId xmlns:p14="http://schemas.microsoft.com/office/powerpoint/2010/main" val="748624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ableEx ,textbox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 5, 6</a:t>
            </a:r>
          </a:p>
        </p:txBody>
      </p:sp>
    </p:spTree>
    <p:extLst>
      <p:ext uri="{BB962C8B-B14F-4D97-AF65-F5344CB8AC3E}">
        <p14:creationId xmlns:p14="http://schemas.microsoft.com/office/powerpoint/2010/main" val="426571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card ,card ,Year Range ,Language ,Movie Length ,Rating ,No of Movies by Language ,No of Movies by Age Rating ,image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Amazon</a:t>
            </a:r>
          </a:p>
        </p:txBody>
      </p:sp>
    </p:spTree>
    <p:extLst>
      <p:ext uri="{BB962C8B-B14F-4D97-AF65-F5344CB8AC3E}">
        <p14:creationId xmlns:p14="http://schemas.microsoft.com/office/powerpoint/2010/main" val="1583590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extbox ,textbox ,textbox ,tableEx ,tableE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Disney 1, 2, 3, 4</a:t>
            </a:r>
          </a:p>
        </p:txBody>
      </p:sp>
    </p:spTree>
    <p:extLst>
      <p:ext uri="{BB962C8B-B14F-4D97-AF65-F5344CB8AC3E}">
        <p14:creationId xmlns:p14="http://schemas.microsoft.com/office/powerpoint/2010/main" val="2711232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efefe ,Average of IMDB Votes by Genre ,No of Movies by Year Category ,Total Movies ,Rating ,tableEx ,No of Movies by Language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Disney</a:t>
            </a:r>
          </a:p>
        </p:txBody>
      </p:sp>
    </p:spTree>
    <p:extLst>
      <p:ext uri="{BB962C8B-B14F-4D97-AF65-F5344CB8AC3E}">
        <p14:creationId xmlns:p14="http://schemas.microsoft.com/office/powerpoint/2010/main" val="1653895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ableEx ,textbox ,tableEx ,textbox ,textbox ,tableEx ,tableEx ,slice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Netflix 1, 2, 3, 4, 5</a:t>
            </a:r>
          </a:p>
        </p:txBody>
      </p:sp>
    </p:spTree>
    <p:extLst>
      <p:ext uri="{BB962C8B-B14F-4D97-AF65-F5344CB8AC3E}">
        <p14:creationId xmlns:p14="http://schemas.microsoft.com/office/powerpoint/2010/main" val="377213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o of Movies by Category ,No of Movies by Sub Category ,tableEx ,slicer ,slicer ,Duration ,image ,tableEx ,Year ,heatmapF244EA9EE1F34E828A80CF19B41976F8.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Netflix</a:t>
            </a:r>
          </a:p>
        </p:txBody>
      </p:sp>
      <p:pic>
        <p:nvPicPr>
          <p:cNvPr id="5" name="Picture 4">
            <a:extLst>
              <a:ext uri="{FF2B5EF4-FFF2-40B4-BE49-F238E27FC236}">
                <a16:creationId xmlns:a16="http://schemas.microsoft.com/office/drawing/2014/main" id="{37599BAA-AD94-48BB-AD56-E918D657590C}"/>
              </a:ext>
            </a:extLst>
          </p:cNvPr>
          <p:cNvPicPr>
            <a:picLocks noChangeAspect="1"/>
          </p:cNvPicPr>
          <p:nvPr/>
        </p:nvPicPr>
        <p:blipFill>
          <a:blip r:embed="rId5"/>
          <a:stretch>
            <a:fillRect/>
          </a:stretch>
        </p:blipFill>
        <p:spPr>
          <a:xfrm>
            <a:off x="4660519" y="3384550"/>
            <a:ext cx="7436231" cy="3378200"/>
          </a:xfrm>
          <a:prstGeom prst="rect">
            <a:avLst/>
          </a:prstGeom>
        </p:spPr>
      </p:pic>
    </p:spTree>
    <p:extLst>
      <p:ext uri="{BB962C8B-B14F-4D97-AF65-F5344CB8AC3E}">
        <p14:creationId xmlns:p14="http://schemas.microsoft.com/office/powerpoint/2010/main" val="1752589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9CF151-C8B9-47AC-8A2D-C85A42BA2798}"/>
              </a:ext>
            </a:extLst>
          </p:cNvPr>
          <p:cNvSpPr/>
          <p:nvPr/>
        </p:nvSpPr>
        <p:spPr>
          <a:xfrm>
            <a:off x="857250" y="294338"/>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Agile Team Structure</a:t>
            </a:r>
          </a:p>
        </p:txBody>
      </p:sp>
      <p:sp>
        <p:nvSpPr>
          <p:cNvPr id="2" name="Rectangle 1">
            <a:extLst>
              <a:ext uri="{FF2B5EF4-FFF2-40B4-BE49-F238E27FC236}">
                <a16:creationId xmlns:a16="http://schemas.microsoft.com/office/drawing/2014/main" id="{844C81D5-10AF-4989-A368-D933BA91A3EA}"/>
              </a:ext>
            </a:extLst>
          </p:cNvPr>
          <p:cNvSpPr/>
          <p:nvPr/>
        </p:nvSpPr>
        <p:spPr>
          <a:xfrm>
            <a:off x="857250" y="1556860"/>
            <a:ext cx="10944225" cy="2031325"/>
          </a:xfrm>
          <a:prstGeom prst="rect">
            <a:avLst/>
          </a:prstGeom>
        </p:spPr>
        <p:txBody>
          <a:bodyPr wrap="square">
            <a:spAutoFit/>
          </a:bodyPr>
          <a:lstStyle/>
          <a:p>
            <a:r>
              <a:rPr lang="en-US" dirty="0">
                <a:solidFill>
                  <a:schemeClr val="bg1"/>
                </a:solidFill>
              </a:rPr>
              <a:t>Product Owner   	                  Amazon, Netflix, Disney + Hotstar </a:t>
            </a:r>
          </a:p>
          <a:p>
            <a:r>
              <a:rPr lang="en-US" dirty="0">
                <a:solidFill>
                  <a:schemeClr val="bg1"/>
                </a:solidFill>
              </a:rPr>
              <a:t>Scrum Master                            Vaishnavi Shahu</a:t>
            </a:r>
          </a:p>
          <a:p>
            <a:r>
              <a:rPr lang="en-US" dirty="0">
                <a:solidFill>
                  <a:schemeClr val="bg1"/>
                </a:solidFill>
              </a:rPr>
              <a:t>Scrum coordinator                    Kousik Dutta</a:t>
            </a:r>
          </a:p>
          <a:p>
            <a:r>
              <a:rPr lang="en-US" dirty="0">
                <a:solidFill>
                  <a:schemeClr val="bg1"/>
                </a:solidFill>
              </a:rPr>
              <a:t>Scrum Team Members             Rajender Mudasthu ,Raghavendra Betageri, Sai Charan and Hari Teja</a:t>
            </a:r>
          </a:p>
          <a:p>
            <a:r>
              <a:rPr lang="en-US" dirty="0">
                <a:solidFill>
                  <a:schemeClr val="bg1"/>
                </a:solidFill>
              </a:rPr>
              <a:t>Sprint                                          1 week</a:t>
            </a:r>
          </a:p>
          <a:p>
            <a:r>
              <a:rPr lang="en-US" dirty="0">
                <a:solidFill>
                  <a:schemeClr val="bg1"/>
                </a:solidFill>
              </a:rPr>
              <a:t>User stories                                Building pipelines, analyzing and problem solving, building recommendation systems 		                  and developing dashboards .			</a:t>
            </a:r>
          </a:p>
        </p:txBody>
      </p:sp>
      <p:sp>
        <p:nvSpPr>
          <p:cNvPr id="5" name="Arrow: Right 4">
            <a:extLst>
              <a:ext uri="{FF2B5EF4-FFF2-40B4-BE49-F238E27FC236}">
                <a16:creationId xmlns:a16="http://schemas.microsoft.com/office/drawing/2014/main" id="{331A3C51-6628-448C-AD95-F2ADBC09E682}"/>
              </a:ext>
            </a:extLst>
          </p:cNvPr>
          <p:cNvSpPr/>
          <p:nvPr/>
        </p:nvSpPr>
        <p:spPr>
          <a:xfrm>
            <a:off x="3057521" y="1635376"/>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7" name="Arrow: Right 6">
            <a:extLst>
              <a:ext uri="{FF2B5EF4-FFF2-40B4-BE49-F238E27FC236}">
                <a16:creationId xmlns:a16="http://schemas.microsoft.com/office/drawing/2014/main" id="{743B3C1C-BA48-444B-BA72-2F026688B9C9}"/>
              </a:ext>
            </a:extLst>
          </p:cNvPr>
          <p:cNvSpPr/>
          <p:nvPr/>
        </p:nvSpPr>
        <p:spPr>
          <a:xfrm>
            <a:off x="3057521" y="1926236"/>
            <a:ext cx="561975" cy="17427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8" name="Arrow: Right 7">
            <a:extLst>
              <a:ext uri="{FF2B5EF4-FFF2-40B4-BE49-F238E27FC236}">
                <a16:creationId xmlns:a16="http://schemas.microsoft.com/office/drawing/2014/main" id="{6B8B17FB-B0E6-41D8-B0A5-B9A8AE9A60D4}"/>
              </a:ext>
            </a:extLst>
          </p:cNvPr>
          <p:cNvSpPr/>
          <p:nvPr/>
        </p:nvSpPr>
        <p:spPr>
          <a:xfrm>
            <a:off x="3071810" y="2215392"/>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9" name="Arrow: Right 8">
            <a:extLst>
              <a:ext uri="{FF2B5EF4-FFF2-40B4-BE49-F238E27FC236}">
                <a16:creationId xmlns:a16="http://schemas.microsoft.com/office/drawing/2014/main" id="{C2260C26-0D18-4911-9807-5601EE237B72}"/>
              </a:ext>
            </a:extLst>
          </p:cNvPr>
          <p:cNvSpPr/>
          <p:nvPr/>
        </p:nvSpPr>
        <p:spPr>
          <a:xfrm>
            <a:off x="3071811" y="2477147"/>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0" name="Arrow: Right 9">
            <a:extLst>
              <a:ext uri="{FF2B5EF4-FFF2-40B4-BE49-F238E27FC236}">
                <a16:creationId xmlns:a16="http://schemas.microsoft.com/office/drawing/2014/main" id="{0CAA58C4-E3D9-4616-8138-041488765C21}"/>
              </a:ext>
            </a:extLst>
          </p:cNvPr>
          <p:cNvSpPr/>
          <p:nvPr/>
        </p:nvSpPr>
        <p:spPr>
          <a:xfrm>
            <a:off x="2509835" y="2753859"/>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1" name="Arrow: Right 10">
            <a:extLst>
              <a:ext uri="{FF2B5EF4-FFF2-40B4-BE49-F238E27FC236}">
                <a16:creationId xmlns:a16="http://schemas.microsoft.com/office/drawing/2014/main" id="{9AE36396-89B5-4B83-AD55-B673806A961A}"/>
              </a:ext>
            </a:extLst>
          </p:cNvPr>
          <p:cNvSpPr/>
          <p:nvPr/>
        </p:nvSpPr>
        <p:spPr>
          <a:xfrm>
            <a:off x="2509835" y="3038017"/>
            <a:ext cx="561975" cy="180975"/>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pic>
        <p:nvPicPr>
          <p:cNvPr id="14" name="Picture 13">
            <a:extLst>
              <a:ext uri="{FF2B5EF4-FFF2-40B4-BE49-F238E27FC236}">
                <a16:creationId xmlns:a16="http://schemas.microsoft.com/office/drawing/2014/main" id="{950787A0-85DB-4853-AF9E-BF6FA2585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0" y="3578409"/>
            <a:ext cx="5830385" cy="3279591"/>
          </a:xfrm>
          <a:prstGeom prst="rect">
            <a:avLst/>
          </a:prstGeom>
        </p:spPr>
      </p:pic>
    </p:spTree>
    <p:extLst>
      <p:ext uri="{BB962C8B-B14F-4D97-AF65-F5344CB8AC3E}">
        <p14:creationId xmlns:p14="http://schemas.microsoft.com/office/powerpoint/2010/main" val="381799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Tools and Frameworks Used</a:t>
            </a:r>
          </a:p>
        </p:txBody>
      </p:sp>
      <p:pic>
        <p:nvPicPr>
          <p:cNvPr id="7" name="Picture 6">
            <a:extLst>
              <a:ext uri="{FF2B5EF4-FFF2-40B4-BE49-F238E27FC236}">
                <a16:creationId xmlns:a16="http://schemas.microsoft.com/office/drawing/2014/main" id="{F0A93CDE-BFA4-4C83-A494-53FE7E9B0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234" y="4946437"/>
            <a:ext cx="1221574" cy="1207031"/>
          </a:xfrm>
          <a:prstGeom prst="rect">
            <a:avLst/>
          </a:prstGeom>
        </p:spPr>
      </p:pic>
      <p:pic>
        <p:nvPicPr>
          <p:cNvPr id="9" name="Picture 8">
            <a:extLst>
              <a:ext uri="{FF2B5EF4-FFF2-40B4-BE49-F238E27FC236}">
                <a16:creationId xmlns:a16="http://schemas.microsoft.com/office/drawing/2014/main" id="{A4F2A992-CF8F-4BAE-B549-C3FEE7E81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52" y="1853642"/>
            <a:ext cx="1499331" cy="1173944"/>
          </a:xfrm>
          <a:prstGeom prst="rect">
            <a:avLst/>
          </a:prstGeom>
        </p:spPr>
      </p:pic>
      <p:pic>
        <p:nvPicPr>
          <p:cNvPr id="11" name="Picture 10">
            <a:extLst>
              <a:ext uri="{FF2B5EF4-FFF2-40B4-BE49-F238E27FC236}">
                <a16:creationId xmlns:a16="http://schemas.microsoft.com/office/drawing/2014/main" id="{E4E76F01-9FB5-4E9A-993D-0B9D16D08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271" y="1853642"/>
            <a:ext cx="1437574" cy="1249246"/>
          </a:xfrm>
          <a:prstGeom prst="rect">
            <a:avLst/>
          </a:prstGeom>
        </p:spPr>
      </p:pic>
      <p:pic>
        <p:nvPicPr>
          <p:cNvPr id="13" name="Picture 12">
            <a:extLst>
              <a:ext uri="{FF2B5EF4-FFF2-40B4-BE49-F238E27FC236}">
                <a16:creationId xmlns:a16="http://schemas.microsoft.com/office/drawing/2014/main" id="{6A36484E-F4E5-4804-94CA-404AA4B1F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989" y="1876913"/>
            <a:ext cx="1135221" cy="1170513"/>
          </a:xfrm>
          <a:prstGeom prst="rect">
            <a:avLst/>
          </a:prstGeom>
        </p:spPr>
      </p:pic>
      <p:pic>
        <p:nvPicPr>
          <p:cNvPr id="17" name="Picture 16">
            <a:extLst>
              <a:ext uri="{FF2B5EF4-FFF2-40B4-BE49-F238E27FC236}">
                <a16:creationId xmlns:a16="http://schemas.microsoft.com/office/drawing/2014/main" id="{09957470-FECE-402F-8DD1-F545D5B2E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2354" y="1866412"/>
            <a:ext cx="1491877" cy="1145449"/>
          </a:xfrm>
          <a:prstGeom prst="rect">
            <a:avLst/>
          </a:prstGeom>
        </p:spPr>
      </p:pic>
      <p:pic>
        <p:nvPicPr>
          <p:cNvPr id="19" name="Picture 18">
            <a:extLst>
              <a:ext uri="{FF2B5EF4-FFF2-40B4-BE49-F238E27FC236}">
                <a16:creationId xmlns:a16="http://schemas.microsoft.com/office/drawing/2014/main" id="{25D70719-651C-416E-A571-C3CF5753AA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3992" y="1853642"/>
            <a:ext cx="1404470" cy="1145449"/>
          </a:xfrm>
          <a:prstGeom prst="rect">
            <a:avLst/>
          </a:prstGeom>
        </p:spPr>
      </p:pic>
      <p:pic>
        <p:nvPicPr>
          <p:cNvPr id="21" name="Picture 20">
            <a:extLst>
              <a:ext uri="{FF2B5EF4-FFF2-40B4-BE49-F238E27FC236}">
                <a16:creationId xmlns:a16="http://schemas.microsoft.com/office/drawing/2014/main" id="{B511AA8D-5E80-40C2-B9E1-89D4202654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9934" y="3518647"/>
            <a:ext cx="2370454" cy="1161039"/>
          </a:xfrm>
          <a:prstGeom prst="rect">
            <a:avLst/>
          </a:prstGeom>
        </p:spPr>
      </p:pic>
      <p:pic>
        <p:nvPicPr>
          <p:cNvPr id="23" name="Picture 22">
            <a:extLst>
              <a:ext uri="{FF2B5EF4-FFF2-40B4-BE49-F238E27FC236}">
                <a16:creationId xmlns:a16="http://schemas.microsoft.com/office/drawing/2014/main" id="{3CE03199-1512-4AB5-BB84-F752880EA5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11933" y="3523286"/>
            <a:ext cx="1929932" cy="1176465"/>
          </a:xfrm>
          <a:prstGeom prst="rect">
            <a:avLst/>
          </a:prstGeom>
        </p:spPr>
      </p:pic>
      <p:pic>
        <p:nvPicPr>
          <p:cNvPr id="25" name="Picture 24">
            <a:extLst>
              <a:ext uri="{FF2B5EF4-FFF2-40B4-BE49-F238E27FC236}">
                <a16:creationId xmlns:a16="http://schemas.microsoft.com/office/drawing/2014/main" id="{FFFB0E9E-787A-4D92-AA6C-D5CE42D8E3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5077" y="3552865"/>
            <a:ext cx="1221575" cy="1204450"/>
          </a:xfrm>
          <a:prstGeom prst="rect">
            <a:avLst/>
          </a:prstGeom>
        </p:spPr>
      </p:pic>
      <p:sp>
        <p:nvSpPr>
          <p:cNvPr id="26" name="AutoShape 2" descr="blob:https://web.whatsapp.com/a0db0abd-728d-4ebf-b173-ba2b1badcf4b">
            <a:extLst>
              <a:ext uri="{FF2B5EF4-FFF2-40B4-BE49-F238E27FC236}">
                <a16:creationId xmlns:a16="http://schemas.microsoft.com/office/drawing/2014/main" id="{B349FEDB-40B8-4DA1-8074-A61EDDF2E3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a:extLst>
              <a:ext uri="{FF2B5EF4-FFF2-40B4-BE49-F238E27FC236}">
                <a16:creationId xmlns:a16="http://schemas.microsoft.com/office/drawing/2014/main" id="{17030527-8ABF-4C3B-9696-171F7BABE4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6703" y="3518647"/>
            <a:ext cx="2370455" cy="1194560"/>
          </a:xfrm>
          <a:prstGeom prst="rect">
            <a:avLst/>
          </a:prstGeom>
        </p:spPr>
      </p:pic>
      <p:pic>
        <p:nvPicPr>
          <p:cNvPr id="34" name="Picture 33">
            <a:extLst>
              <a:ext uri="{FF2B5EF4-FFF2-40B4-BE49-F238E27FC236}">
                <a16:creationId xmlns:a16="http://schemas.microsoft.com/office/drawing/2014/main" id="{CDDEAF74-0651-4EDB-A8F5-3C1AA2CCA2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97996" y="3518648"/>
            <a:ext cx="1616723" cy="1238668"/>
          </a:xfrm>
          <a:prstGeom prst="rect">
            <a:avLst/>
          </a:prstGeom>
        </p:spPr>
      </p:pic>
    </p:spTree>
    <p:extLst>
      <p:ext uri="{BB962C8B-B14F-4D97-AF65-F5344CB8AC3E}">
        <p14:creationId xmlns:p14="http://schemas.microsoft.com/office/powerpoint/2010/main" val="172472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9CF151-C8B9-47AC-8A2D-C85A42BA2798}"/>
              </a:ext>
            </a:extLst>
          </p:cNvPr>
          <p:cNvSpPr/>
          <p:nvPr/>
        </p:nvSpPr>
        <p:spPr>
          <a:xfrm>
            <a:off x="857250" y="294338"/>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Challenges Faced</a:t>
            </a:r>
          </a:p>
        </p:txBody>
      </p:sp>
      <p:sp>
        <p:nvSpPr>
          <p:cNvPr id="3" name="Rectangle 2">
            <a:extLst>
              <a:ext uri="{FF2B5EF4-FFF2-40B4-BE49-F238E27FC236}">
                <a16:creationId xmlns:a16="http://schemas.microsoft.com/office/drawing/2014/main" id="{A49AEB58-8581-49BF-8B84-1C7DFCFCBA6F}"/>
              </a:ext>
            </a:extLst>
          </p:cNvPr>
          <p:cNvSpPr/>
          <p:nvPr/>
        </p:nvSpPr>
        <p:spPr>
          <a:xfrm>
            <a:off x="771525" y="2114550"/>
            <a:ext cx="9648825" cy="1631216"/>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1"/>
                </a:solidFill>
              </a:rPr>
              <a:t>Building the pipeline to NoSQL DB, which is CosmosDB.</a:t>
            </a:r>
          </a:p>
          <a:p>
            <a:pPr marL="342900" indent="-342900">
              <a:buFont typeface="Arial" panose="020B0604020202020204" pitchFamily="34" charset="0"/>
              <a:buChar char="•"/>
            </a:pPr>
            <a:r>
              <a:rPr lang="en-US" sz="2000" dirty="0">
                <a:solidFill>
                  <a:schemeClr val="bg1"/>
                </a:solidFill>
              </a:rPr>
              <a:t>Connecting synapse with Power BI , Took help of Sachin to solve issues that raised.</a:t>
            </a:r>
          </a:p>
          <a:p>
            <a:pPr marL="342900" indent="-342900">
              <a:buFont typeface="Arial" panose="020B0604020202020204" pitchFamily="34" charset="0"/>
              <a:buChar char="•"/>
            </a:pPr>
            <a:r>
              <a:rPr lang="en-US" sz="2000" dirty="0">
                <a:solidFill>
                  <a:schemeClr val="bg1"/>
                </a:solidFill>
              </a:rPr>
              <a:t>Running Databricks notebooks through ADF.  </a:t>
            </a:r>
          </a:p>
          <a:p>
            <a:pPr marL="342900" indent="-342900">
              <a:buFont typeface="Arial" panose="020B0604020202020204" pitchFamily="34" charset="0"/>
              <a:buChar char="•"/>
            </a:pPr>
            <a:r>
              <a:rPr lang="en-US" sz="2000" dirty="0">
                <a:solidFill>
                  <a:schemeClr val="bg1"/>
                </a:solidFill>
              </a:rPr>
              <a:t>For mounting, unmounting and importing functions for problem solving .</a:t>
            </a:r>
          </a:p>
          <a:p>
            <a:pPr marL="342900" indent="-342900">
              <a:buFont typeface="Arial" panose="020B0604020202020204" pitchFamily="34" charset="0"/>
              <a:buChar char="•"/>
            </a:pPr>
            <a:r>
              <a:rPr lang="en-US" sz="2000" dirty="0">
                <a:solidFill>
                  <a:schemeClr val="bg1"/>
                </a:solidFill>
              </a:rPr>
              <a:t>Data features are less which created problem when getting the insights.</a:t>
            </a:r>
          </a:p>
        </p:txBody>
      </p:sp>
    </p:spTree>
    <p:extLst>
      <p:ext uri="{BB962C8B-B14F-4D97-AF65-F5344CB8AC3E}">
        <p14:creationId xmlns:p14="http://schemas.microsoft.com/office/powerpoint/2010/main" val="3427805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DD436A-05DD-4274-990E-BD0F3710F3F6}"/>
              </a:ext>
            </a:extLst>
          </p:cNvPr>
          <p:cNvSpPr/>
          <p:nvPr/>
        </p:nvSpPr>
        <p:spPr>
          <a:xfrm>
            <a:off x="1363418" y="748785"/>
            <a:ext cx="7228132" cy="701731"/>
          </a:xfrm>
          <a:prstGeom prst="rect">
            <a:avLst/>
          </a:prstGeom>
        </p:spPr>
        <p:txBody>
          <a:bodyPr wrap="square">
            <a:spAutoFit/>
          </a:bodyPr>
          <a:lstStyle/>
          <a:p>
            <a:pPr>
              <a:lnSpc>
                <a:spcPct val="90000"/>
              </a:lnSpc>
              <a:spcBef>
                <a:spcPct val="0"/>
              </a:spcBef>
            </a:pPr>
            <a:r>
              <a:rPr lang="en-US" sz="4400" b="1" dirty="0">
                <a:solidFill>
                  <a:schemeClr val="bg1"/>
                </a:solidFill>
                <a:latin typeface="+mj-lt"/>
                <a:ea typeface="+mj-ea"/>
                <a:cs typeface="+mj-cs"/>
              </a:rPr>
              <a:t>Conclusion</a:t>
            </a:r>
          </a:p>
        </p:txBody>
      </p:sp>
      <p:sp>
        <p:nvSpPr>
          <p:cNvPr id="6" name="Rectangle 5">
            <a:extLst>
              <a:ext uri="{FF2B5EF4-FFF2-40B4-BE49-F238E27FC236}">
                <a16:creationId xmlns:a16="http://schemas.microsoft.com/office/drawing/2014/main" id="{B2DC68DB-9F8D-4E87-A1DE-73923B43211B}"/>
              </a:ext>
            </a:extLst>
          </p:cNvPr>
          <p:cNvSpPr/>
          <p:nvPr/>
        </p:nvSpPr>
        <p:spPr>
          <a:xfrm>
            <a:off x="1363417" y="2269665"/>
            <a:ext cx="10190407" cy="2123658"/>
          </a:xfrm>
          <a:prstGeom prst="rect">
            <a:avLst/>
          </a:prstGeom>
        </p:spPr>
        <p:txBody>
          <a:bodyPr wrap="square">
            <a:spAutoFit/>
          </a:bodyPr>
          <a:lstStyle/>
          <a:p>
            <a:pPr marL="342900" indent="-342900">
              <a:buFont typeface="Arial" panose="020B0604020202020204" pitchFamily="34" charset="0"/>
              <a:buChar char="•"/>
            </a:pPr>
            <a:r>
              <a:rPr lang="en-US" sz="2200" b="1" dirty="0">
                <a:solidFill>
                  <a:schemeClr val="bg1"/>
                </a:solidFill>
              </a:rPr>
              <a:t>Developed pipelines for the data transfer from source to sink.</a:t>
            </a:r>
          </a:p>
          <a:p>
            <a:pPr marL="342900" indent="-342900">
              <a:buFont typeface="Arial" panose="020B0604020202020204" pitchFamily="34" charset="0"/>
              <a:buChar char="•"/>
            </a:pPr>
            <a:r>
              <a:rPr lang="en-US" sz="2200" b="1" dirty="0">
                <a:solidFill>
                  <a:schemeClr val="bg1"/>
                </a:solidFill>
              </a:rPr>
              <a:t>Analyzed in both on-premises and cloud platforms.</a:t>
            </a:r>
          </a:p>
          <a:p>
            <a:pPr marL="342900" indent="-342900">
              <a:buFont typeface="Arial" panose="020B0604020202020204" pitchFamily="34" charset="0"/>
              <a:buChar char="•"/>
            </a:pPr>
            <a:r>
              <a:rPr lang="en-US" sz="2200" b="1" dirty="0">
                <a:solidFill>
                  <a:schemeClr val="bg1"/>
                </a:solidFill>
              </a:rPr>
              <a:t>Connected all results from cloud to power BI and developed dashboards for the OTT platforms.</a:t>
            </a:r>
          </a:p>
          <a:p>
            <a:pPr marL="342900" indent="-342900">
              <a:buFont typeface="Arial" panose="020B0604020202020204" pitchFamily="34" charset="0"/>
              <a:buChar char="•"/>
            </a:pPr>
            <a:r>
              <a:rPr lang="en-US" sz="2200" b="1" dirty="0">
                <a:solidFill>
                  <a:schemeClr val="bg1"/>
                </a:solidFill>
              </a:rPr>
              <a:t>Build the Interactive dashboards, to recommend the movie based on the recruitment. </a:t>
            </a:r>
          </a:p>
        </p:txBody>
      </p:sp>
    </p:spTree>
    <p:extLst>
      <p:ext uri="{BB962C8B-B14F-4D97-AF65-F5344CB8AC3E}">
        <p14:creationId xmlns:p14="http://schemas.microsoft.com/office/powerpoint/2010/main" val="317482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62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A726F7-A6CC-41B2-AA6E-FB3472DB4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244" y="2736263"/>
            <a:ext cx="3259931" cy="2613096"/>
          </a:xfrm>
          <a:prstGeom prst="rect">
            <a:avLst/>
          </a:prstGeom>
        </p:spPr>
      </p:pic>
      <p:sp>
        <p:nvSpPr>
          <p:cNvPr id="5" name="Rectangle 4">
            <a:extLst>
              <a:ext uri="{FF2B5EF4-FFF2-40B4-BE49-F238E27FC236}">
                <a16:creationId xmlns:a16="http://schemas.microsoft.com/office/drawing/2014/main" id="{50758A39-AC01-4D75-B309-6C1982462810}"/>
              </a:ext>
            </a:extLst>
          </p:cNvPr>
          <p:cNvSpPr/>
          <p:nvPr/>
        </p:nvSpPr>
        <p:spPr>
          <a:xfrm>
            <a:off x="1428751" y="813138"/>
            <a:ext cx="9686924" cy="1323439"/>
          </a:xfrm>
          <a:prstGeom prst="rect">
            <a:avLst/>
          </a:prstGeom>
        </p:spPr>
        <p:txBody>
          <a:bodyPr wrap="square">
            <a:spAutoFit/>
          </a:bodyPr>
          <a:lstStyle/>
          <a:p>
            <a:r>
              <a:rPr lang="en-US" sz="2000" b="1" dirty="0">
                <a:solidFill>
                  <a:schemeClr val="bg1"/>
                </a:solidFill>
              </a:rPr>
              <a:t>We sincerely thanks to our DE expert Venkat sir for guiding us to complete this project, it’s a team work from all of us after distributing the work among us We followed agile methodology for the progress of the project. There were cross checks, discussions, different perspectives from all of us to solve a particular problem.</a:t>
            </a:r>
          </a:p>
        </p:txBody>
      </p:sp>
    </p:spTree>
    <p:extLst>
      <p:ext uri="{BB962C8B-B14F-4D97-AF65-F5344CB8AC3E}">
        <p14:creationId xmlns:p14="http://schemas.microsoft.com/office/powerpoint/2010/main" val="151698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156-9986-4B43-B18F-874D3C1E3E8F}"/>
              </a:ext>
            </a:extLst>
          </p:cNvPr>
          <p:cNvSpPr>
            <a:spLocks noGrp="1"/>
          </p:cNvSpPr>
          <p:nvPr>
            <p:ph type="title"/>
          </p:nvPr>
        </p:nvSpPr>
        <p:spPr>
          <a:xfrm>
            <a:off x="838200" y="500062"/>
            <a:ext cx="10515600" cy="1325563"/>
          </a:xfrm>
        </p:spPr>
        <p:txBody>
          <a:bodyPr/>
          <a:lstStyle/>
          <a:p>
            <a:r>
              <a:rPr lang="en-US" b="1" dirty="0">
                <a:solidFill>
                  <a:schemeClr val="bg1"/>
                </a:solidFill>
              </a:rPr>
              <a:t>Environment and Versions</a:t>
            </a:r>
          </a:p>
        </p:txBody>
      </p:sp>
      <p:sp>
        <p:nvSpPr>
          <p:cNvPr id="3" name="TextBox 2">
            <a:extLst>
              <a:ext uri="{FF2B5EF4-FFF2-40B4-BE49-F238E27FC236}">
                <a16:creationId xmlns:a16="http://schemas.microsoft.com/office/drawing/2014/main" id="{2AAB4BDB-D59F-4F3F-8B50-1C3F18F13CBE}"/>
              </a:ext>
            </a:extLst>
          </p:cNvPr>
          <p:cNvSpPr txBox="1"/>
          <p:nvPr/>
        </p:nvSpPr>
        <p:spPr>
          <a:xfrm>
            <a:off x="838200" y="1825625"/>
            <a:ext cx="74295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Spark 	3.3.2</a:t>
            </a:r>
          </a:p>
          <a:p>
            <a:pPr marL="342900" indent="-342900">
              <a:buFont typeface="Arial" panose="020B0604020202020204" pitchFamily="34" charset="0"/>
              <a:buChar char="•"/>
            </a:pPr>
            <a:r>
              <a:rPr lang="en-US" sz="2400" dirty="0">
                <a:solidFill>
                  <a:schemeClr val="bg1"/>
                </a:solidFill>
              </a:rPr>
              <a:t>Hive 	1.1.0</a:t>
            </a:r>
          </a:p>
          <a:p>
            <a:pPr marL="342900" indent="-342900">
              <a:buFont typeface="Arial" panose="020B0604020202020204" pitchFamily="34" charset="0"/>
              <a:buChar char="•"/>
            </a:pPr>
            <a:r>
              <a:rPr lang="en-US" sz="2400" dirty="0">
                <a:solidFill>
                  <a:schemeClr val="bg1"/>
                </a:solidFill>
              </a:rPr>
              <a:t>Hadoop 	2.6.0</a:t>
            </a:r>
          </a:p>
          <a:p>
            <a:pPr marL="342900" indent="-342900">
              <a:buFont typeface="Arial" panose="020B0604020202020204" pitchFamily="34" charset="0"/>
              <a:buChar char="•"/>
            </a:pPr>
            <a:r>
              <a:rPr lang="en-US" sz="2400" dirty="0">
                <a:solidFill>
                  <a:schemeClr val="bg1"/>
                </a:solidFill>
              </a:rPr>
              <a:t>Sqoop	1.4.6</a:t>
            </a:r>
          </a:p>
          <a:p>
            <a:pPr marL="342900" indent="-342900">
              <a:buFont typeface="Arial" panose="020B0604020202020204" pitchFamily="34" charset="0"/>
              <a:buChar char="•"/>
            </a:pPr>
            <a:r>
              <a:rPr lang="en-US" sz="2400" dirty="0">
                <a:solidFill>
                  <a:schemeClr val="bg1"/>
                </a:solidFill>
              </a:rPr>
              <a:t>MySQL 	14.14</a:t>
            </a:r>
          </a:p>
          <a:p>
            <a:pPr marL="342900" indent="-342900">
              <a:buFont typeface="Arial" panose="020B0604020202020204" pitchFamily="34" charset="0"/>
              <a:buChar char="•"/>
            </a:pPr>
            <a:r>
              <a:rPr lang="en-US" sz="2400" dirty="0">
                <a:solidFill>
                  <a:schemeClr val="bg1"/>
                </a:solidFill>
              </a:rPr>
              <a:t>Databricks 	12.2  - LTS (Long Term Support)</a:t>
            </a:r>
          </a:p>
          <a:p>
            <a:pPr marL="342900" indent="-342900">
              <a:buFont typeface="Arial" panose="020B0604020202020204" pitchFamily="34" charset="0"/>
              <a:buChar char="•"/>
            </a:pPr>
            <a:r>
              <a:rPr lang="en-US" sz="2400" dirty="0">
                <a:solidFill>
                  <a:schemeClr val="bg1"/>
                </a:solidFill>
              </a:rPr>
              <a:t>Power BI 	2.119.986.0 64-bit</a:t>
            </a:r>
          </a:p>
        </p:txBody>
      </p:sp>
    </p:spTree>
    <p:extLst>
      <p:ext uri="{BB962C8B-B14F-4D97-AF65-F5344CB8AC3E}">
        <p14:creationId xmlns:p14="http://schemas.microsoft.com/office/powerpoint/2010/main" val="137595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4CFAB48E-F601-4541-A539-B40BB76BB58B}"/>
              </a:ext>
            </a:extLst>
          </p:cNvPr>
          <p:cNvSpPr/>
          <p:nvPr/>
        </p:nvSpPr>
        <p:spPr>
          <a:xfrm>
            <a:off x="4267898" y="862435"/>
            <a:ext cx="5477413" cy="4951505"/>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B181E1F-533C-4F4D-8E87-188EF52B37EA}"/>
              </a:ext>
            </a:extLst>
          </p:cNvPr>
          <p:cNvSpPr/>
          <p:nvPr/>
        </p:nvSpPr>
        <p:spPr>
          <a:xfrm>
            <a:off x="10074795" y="1016640"/>
            <a:ext cx="1961183" cy="4791417"/>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D488B40-5341-4BC4-9C2A-9C8C7445A8BE}"/>
              </a:ext>
            </a:extLst>
          </p:cNvPr>
          <p:cNvSpPr/>
          <p:nvPr/>
        </p:nvSpPr>
        <p:spPr>
          <a:xfrm>
            <a:off x="2268433" y="1031982"/>
            <a:ext cx="1659131" cy="477822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B9C0868-6C7C-4B7E-92BB-8F955DC43923}"/>
              </a:ext>
            </a:extLst>
          </p:cNvPr>
          <p:cNvSpPr/>
          <p:nvPr/>
        </p:nvSpPr>
        <p:spPr>
          <a:xfrm>
            <a:off x="213505" y="1031983"/>
            <a:ext cx="1549527" cy="477822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DCD95A2-C873-4043-974B-A4DC45E764D7}"/>
              </a:ext>
            </a:extLst>
          </p:cNvPr>
          <p:cNvSpPr/>
          <p:nvPr/>
        </p:nvSpPr>
        <p:spPr>
          <a:xfrm>
            <a:off x="4599067" y="1378558"/>
            <a:ext cx="3702062" cy="1267232"/>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B9576A2-B2D9-4786-A2A2-0C076BF01B22}"/>
              </a:ext>
            </a:extLst>
          </p:cNvPr>
          <p:cNvSpPr/>
          <p:nvPr/>
        </p:nvSpPr>
        <p:spPr>
          <a:xfrm>
            <a:off x="4612564" y="2796955"/>
            <a:ext cx="3703245" cy="290348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pic>
        <p:nvPicPr>
          <p:cNvPr id="10" name="Picture 9">
            <a:extLst>
              <a:ext uri="{FF2B5EF4-FFF2-40B4-BE49-F238E27FC236}">
                <a16:creationId xmlns:a16="http://schemas.microsoft.com/office/drawing/2014/main" id="{BC05C9B0-DE5F-43FA-96FC-4040B5F9370D}"/>
              </a:ext>
            </a:extLst>
          </p:cNvPr>
          <p:cNvPicPr>
            <a:picLocks noChangeAspect="1"/>
          </p:cNvPicPr>
          <p:nvPr/>
        </p:nvPicPr>
        <p:blipFill>
          <a:blip r:embed="rId2"/>
          <a:stretch>
            <a:fillRect/>
          </a:stretch>
        </p:blipFill>
        <p:spPr>
          <a:xfrm>
            <a:off x="4686855" y="4268192"/>
            <a:ext cx="1177714" cy="1144304"/>
          </a:xfrm>
          <a:prstGeom prst="rect">
            <a:avLst/>
          </a:prstGeom>
          <a:ln w="3175">
            <a:solidFill>
              <a:schemeClr val="tx1"/>
            </a:solidFill>
          </a:ln>
        </p:spPr>
      </p:pic>
      <p:pic>
        <p:nvPicPr>
          <p:cNvPr id="12" name="Picture 11">
            <a:extLst>
              <a:ext uri="{FF2B5EF4-FFF2-40B4-BE49-F238E27FC236}">
                <a16:creationId xmlns:a16="http://schemas.microsoft.com/office/drawing/2014/main" id="{F8FB7C6D-2EEC-46E3-AF35-83A2DE45F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55" y="4008337"/>
            <a:ext cx="1009437" cy="519709"/>
          </a:xfrm>
          <a:prstGeom prst="rect">
            <a:avLst/>
          </a:prstGeom>
          <a:ln w="3175">
            <a:solidFill>
              <a:schemeClr val="tx1"/>
            </a:solidFill>
          </a:ln>
        </p:spPr>
      </p:pic>
      <p:pic>
        <p:nvPicPr>
          <p:cNvPr id="15" name="Picture 14">
            <a:extLst>
              <a:ext uri="{FF2B5EF4-FFF2-40B4-BE49-F238E27FC236}">
                <a16:creationId xmlns:a16="http://schemas.microsoft.com/office/drawing/2014/main" id="{F6CC612C-B93B-4E11-A105-C3BEA2F501CF}"/>
              </a:ext>
            </a:extLst>
          </p:cNvPr>
          <p:cNvPicPr>
            <a:picLocks noChangeAspect="1"/>
          </p:cNvPicPr>
          <p:nvPr/>
        </p:nvPicPr>
        <p:blipFill>
          <a:blip r:embed="rId4"/>
          <a:stretch>
            <a:fillRect/>
          </a:stretch>
        </p:blipFill>
        <p:spPr>
          <a:xfrm>
            <a:off x="5158547" y="2859594"/>
            <a:ext cx="565175" cy="873452"/>
          </a:xfrm>
          <a:prstGeom prst="rect">
            <a:avLst/>
          </a:prstGeom>
        </p:spPr>
      </p:pic>
      <p:pic>
        <p:nvPicPr>
          <p:cNvPr id="16" name="Picture 15">
            <a:extLst>
              <a:ext uri="{FF2B5EF4-FFF2-40B4-BE49-F238E27FC236}">
                <a16:creationId xmlns:a16="http://schemas.microsoft.com/office/drawing/2014/main" id="{588F3D01-40F5-4423-A45C-8921D47C9FA1}"/>
              </a:ext>
            </a:extLst>
          </p:cNvPr>
          <p:cNvPicPr>
            <a:picLocks noChangeAspect="1"/>
          </p:cNvPicPr>
          <p:nvPr/>
        </p:nvPicPr>
        <p:blipFill>
          <a:blip r:embed="rId5"/>
          <a:stretch>
            <a:fillRect/>
          </a:stretch>
        </p:blipFill>
        <p:spPr>
          <a:xfrm>
            <a:off x="6150864" y="2859593"/>
            <a:ext cx="609119" cy="873453"/>
          </a:xfrm>
          <a:prstGeom prst="rect">
            <a:avLst/>
          </a:prstGeom>
        </p:spPr>
      </p:pic>
      <p:pic>
        <p:nvPicPr>
          <p:cNvPr id="17" name="Picture 16">
            <a:extLst>
              <a:ext uri="{FF2B5EF4-FFF2-40B4-BE49-F238E27FC236}">
                <a16:creationId xmlns:a16="http://schemas.microsoft.com/office/drawing/2014/main" id="{31B029A7-D2BC-49A3-AE06-EDB2788C554E}"/>
              </a:ext>
            </a:extLst>
          </p:cNvPr>
          <p:cNvPicPr>
            <a:picLocks noChangeAspect="1"/>
          </p:cNvPicPr>
          <p:nvPr/>
        </p:nvPicPr>
        <p:blipFill>
          <a:blip r:embed="rId6"/>
          <a:stretch>
            <a:fillRect/>
          </a:stretch>
        </p:blipFill>
        <p:spPr>
          <a:xfrm>
            <a:off x="7207993" y="2863060"/>
            <a:ext cx="603267" cy="873452"/>
          </a:xfrm>
          <a:prstGeom prst="rect">
            <a:avLst/>
          </a:prstGeom>
        </p:spPr>
      </p:pic>
      <p:pic>
        <p:nvPicPr>
          <p:cNvPr id="18" name="Picture 17">
            <a:extLst>
              <a:ext uri="{FF2B5EF4-FFF2-40B4-BE49-F238E27FC236}">
                <a16:creationId xmlns:a16="http://schemas.microsoft.com/office/drawing/2014/main" id="{B50067AE-C9B0-404E-8ACD-912A0B891BFE}"/>
              </a:ext>
            </a:extLst>
          </p:cNvPr>
          <p:cNvPicPr>
            <a:picLocks noChangeAspect="1"/>
          </p:cNvPicPr>
          <p:nvPr/>
        </p:nvPicPr>
        <p:blipFill>
          <a:blip r:embed="rId7"/>
          <a:stretch>
            <a:fillRect/>
          </a:stretch>
        </p:blipFill>
        <p:spPr>
          <a:xfrm>
            <a:off x="10564859" y="3226891"/>
            <a:ext cx="981054" cy="928498"/>
          </a:xfrm>
          <a:prstGeom prst="rect">
            <a:avLst/>
          </a:prstGeom>
        </p:spPr>
      </p:pic>
      <p:pic>
        <p:nvPicPr>
          <p:cNvPr id="1026" name="Picture 2" descr="Azure Cosmos DB | Azure Player">
            <a:extLst>
              <a:ext uri="{FF2B5EF4-FFF2-40B4-BE49-F238E27FC236}">
                <a16:creationId xmlns:a16="http://schemas.microsoft.com/office/drawing/2014/main" id="{5781900E-1977-48CC-BAE3-8A4827675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0655" y="4625917"/>
            <a:ext cx="835283" cy="8376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4F90AF0-26C6-48AB-A9E7-6EC3AB56F767}"/>
              </a:ext>
            </a:extLst>
          </p:cNvPr>
          <p:cNvPicPr>
            <a:picLocks noChangeAspect="1"/>
          </p:cNvPicPr>
          <p:nvPr/>
        </p:nvPicPr>
        <p:blipFill>
          <a:blip r:embed="rId9"/>
          <a:stretch>
            <a:fillRect/>
          </a:stretch>
        </p:blipFill>
        <p:spPr>
          <a:xfrm>
            <a:off x="8488801" y="3114696"/>
            <a:ext cx="1081474" cy="628607"/>
          </a:xfrm>
          <a:prstGeom prst="rect">
            <a:avLst/>
          </a:prstGeom>
          <a:solidFill>
            <a:schemeClr val="bg1"/>
          </a:solidFill>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2DCE2691-B7C4-4E2E-BAF0-DFAFAC5C04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233" y="2819077"/>
            <a:ext cx="761980" cy="761980"/>
          </a:xfrm>
          <a:prstGeom prst="rect">
            <a:avLst/>
          </a:prstGeom>
        </p:spPr>
      </p:pic>
      <p:pic>
        <p:nvPicPr>
          <p:cNvPr id="1030" name="Picture 6" descr="https://editor.analyticsvidhya.com/uploads/526181_kPKoXmHBDmGthbah-0549A.png">
            <a:extLst>
              <a:ext uri="{FF2B5EF4-FFF2-40B4-BE49-F238E27FC236}">
                <a16:creationId xmlns:a16="http://schemas.microsoft.com/office/drawing/2014/main" id="{6111E9A1-94D1-4791-A1B0-F41E515219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7449" y="1405480"/>
            <a:ext cx="1582825" cy="803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26018D1-917C-4565-8CDD-89AA97CBAC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7436" y="1825874"/>
            <a:ext cx="713407" cy="642067"/>
          </a:xfrm>
          <a:prstGeom prst="rect">
            <a:avLst/>
          </a:prstGeom>
        </p:spPr>
      </p:pic>
      <p:sp>
        <p:nvSpPr>
          <p:cNvPr id="36" name="Rectangle 35">
            <a:extLst>
              <a:ext uri="{FF2B5EF4-FFF2-40B4-BE49-F238E27FC236}">
                <a16:creationId xmlns:a16="http://schemas.microsoft.com/office/drawing/2014/main" id="{6EDE25C2-EC6A-49AA-B832-7279AA00CB94}"/>
              </a:ext>
            </a:extLst>
          </p:cNvPr>
          <p:cNvSpPr/>
          <p:nvPr/>
        </p:nvSpPr>
        <p:spPr>
          <a:xfrm>
            <a:off x="1339877" y="5888149"/>
            <a:ext cx="10067954" cy="821169"/>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Monitor &amp; Govern</a:t>
            </a:r>
          </a:p>
        </p:txBody>
      </p:sp>
      <p:pic>
        <p:nvPicPr>
          <p:cNvPr id="1032" name="Picture 8" descr="https://cran.r-project.org/web/packages/AzureKeyVault/readme/man/figures/logo.png">
            <a:extLst>
              <a:ext uri="{FF2B5EF4-FFF2-40B4-BE49-F238E27FC236}">
                <a16:creationId xmlns:a16="http://schemas.microsoft.com/office/drawing/2014/main" id="{CF8A353F-FF92-4100-9881-8C6E77C9F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3775" y="5917115"/>
            <a:ext cx="632687" cy="68499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a:extLst>
              <a:ext uri="{FF2B5EF4-FFF2-40B4-BE49-F238E27FC236}">
                <a16:creationId xmlns:a16="http://schemas.microsoft.com/office/drawing/2014/main" id="{FD70DD8B-CCBA-4357-B5F8-A8B0167EC649}"/>
              </a:ext>
            </a:extLst>
          </p:cNvPr>
          <p:cNvPicPr>
            <a:picLocks noChangeAspect="1"/>
          </p:cNvPicPr>
          <p:nvPr/>
        </p:nvPicPr>
        <p:blipFill>
          <a:blip r:embed="rId14"/>
          <a:stretch>
            <a:fillRect/>
          </a:stretch>
        </p:blipFill>
        <p:spPr>
          <a:xfrm>
            <a:off x="6096000" y="5919955"/>
            <a:ext cx="708196" cy="724374"/>
          </a:xfrm>
          <a:prstGeom prst="rect">
            <a:avLst/>
          </a:prstGeom>
        </p:spPr>
      </p:pic>
      <p:pic>
        <p:nvPicPr>
          <p:cNvPr id="1031" name="Picture 1030">
            <a:extLst>
              <a:ext uri="{FF2B5EF4-FFF2-40B4-BE49-F238E27FC236}">
                <a16:creationId xmlns:a16="http://schemas.microsoft.com/office/drawing/2014/main" id="{E38AD13E-16D9-4880-B83B-013FC96A8B85}"/>
              </a:ext>
            </a:extLst>
          </p:cNvPr>
          <p:cNvPicPr>
            <a:picLocks noChangeAspect="1"/>
          </p:cNvPicPr>
          <p:nvPr/>
        </p:nvPicPr>
        <p:blipFill>
          <a:blip r:embed="rId15"/>
          <a:stretch>
            <a:fillRect/>
          </a:stretch>
        </p:blipFill>
        <p:spPr>
          <a:xfrm>
            <a:off x="8184280" y="5917115"/>
            <a:ext cx="764974" cy="690508"/>
          </a:xfrm>
          <a:prstGeom prst="rect">
            <a:avLst/>
          </a:prstGeom>
        </p:spPr>
      </p:pic>
      <p:cxnSp>
        <p:nvCxnSpPr>
          <p:cNvPr id="1037" name="Connector: Elbow 1036">
            <a:extLst>
              <a:ext uri="{FF2B5EF4-FFF2-40B4-BE49-F238E27FC236}">
                <a16:creationId xmlns:a16="http://schemas.microsoft.com/office/drawing/2014/main" id="{EC6FF6B0-6983-4E9C-8388-1EC5EC97E2DA}"/>
              </a:ext>
            </a:extLst>
          </p:cNvPr>
          <p:cNvCxnSpPr>
            <a:cxnSpLocks/>
          </p:cNvCxnSpPr>
          <p:nvPr/>
        </p:nvCxnSpPr>
        <p:spPr>
          <a:xfrm flipV="1">
            <a:off x="1744959" y="2273090"/>
            <a:ext cx="721242" cy="195536"/>
          </a:xfrm>
          <a:prstGeom prst="bentConnector3">
            <a:avLst>
              <a:gd name="adj1" fmla="val 42076"/>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2AFAEB0-1463-4DF4-8C2B-F9A99518BC9F}"/>
              </a:ext>
            </a:extLst>
          </p:cNvPr>
          <p:cNvCxnSpPr>
            <a:cxnSpLocks/>
            <a:endCxn id="10" idx="3"/>
          </p:cNvCxnSpPr>
          <p:nvPr/>
        </p:nvCxnSpPr>
        <p:spPr>
          <a:xfrm rot="10800000" flipV="1">
            <a:off x="5864570" y="4461500"/>
            <a:ext cx="1281873" cy="378844"/>
          </a:xfrm>
          <a:prstGeom prst="bentConnector3">
            <a:avLst>
              <a:gd name="adj1" fmla="val 34396"/>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E87EC83-EFD9-4C5F-BF93-89BBDEBF1EBB}"/>
              </a:ext>
            </a:extLst>
          </p:cNvPr>
          <p:cNvCxnSpPr>
            <a:cxnSpLocks/>
          </p:cNvCxnSpPr>
          <p:nvPr/>
        </p:nvCxnSpPr>
        <p:spPr>
          <a:xfrm flipV="1">
            <a:off x="5918813" y="4149903"/>
            <a:ext cx="1177095" cy="266069"/>
          </a:xfrm>
          <a:prstGeom prst="bentConnector3">
            <a:avLst>
              <a:gd name="adj1" fmla="val 50000"/>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833CA45B-2747-460A-AA8F-1E1FC1AEB989}"/>
              </a:ext>
            </a:extLst>
          </p:cNvPr>
          <p:cNvCxnSpPr>
            <a:cxnSpLocks/>
          </p:cNvCxnSpPr>
          <p:nvPr/>
        </p:nvCxnSpPr>
        <p:spPr>
          <a:xfrm flipV="1">
            <a:off x="3732937" y="1818391"/>
            <a:ext cx="1044512" cy="427709"/>
          </a:xfrm>
          <a:prstGeom prst="bentConnector3">
            <a:avLst>
              <a:gd name="adj1" fmla="val 5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FB01E040-018C-4846-BB69-9EA8BB03E8F6}"/>
              </a:ext>
            </a:extLst>
          </p:cNvPr>
          <p:cNvCxnSpPr>
            <a:cxnSpLocks/>
            <a:stCxn id="2" idx="3"/>
            <a:endCxn id="10" idx="1"/>
          </p:cNvCxnSpPr>
          <p:nvPr/>
        </p:nvCxnSpPr>
        <p:spPr>
          <a:xfrm>
            <a:off x="3919499" y="4096826"/>
            <a:ext cx="767356" cy="743518"/>
          </a:xfrm>
          <a:prstGeom prst="bentConnector3">
            <a:avLst>
              <a:gd name="adj1" fmla="val 50000"/>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90442B8-736F-4DA5-B1AD-ECBCE80B5F46}"/>
              </a:ext>
            </a:extLst>
          </p:cNvPr>
          <p:cNvCxnSpPr>
            <a:cxnSpLocks/>
          </p:cNvCxnSpPr>
          <p:nvPr/>
        </p:nvCxnSpPr>
        <p:spPr>
          <a:xfrm flipV="1">
            <a:off x="5920032" y="5139817"/>
            <a:ext cx="1328314" cy="201724"/>
          </a:xfrm>
          <a:prstGeom prst="bentConnector3">
            <a:avLst>
              <a:gd name="adj1" fmla="val 50000"/>
            </a:avLst>
          </a:prstGeom>
          <a:ln w="254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228E334E-64AB-44FF-9CD2-C9555384A30C}"/>
              </a:ext>
            </a:extLst>
          </p:cNvPr>
          <p:cNvCxnSpPr>
            <a:cxnSpLocks/>
          </p:cNvCxnSpPr>
          <p:nvPr/>
        </p:nvCxnSpPr>
        <p:spPr>
          <a:xfrm flipV="1">
            <a:off x="8217430" y="3700135"/>
            <a:ext cx="775169" cy="582803"/>
          </a:xfrm>
          <a:prstGeom prst="bentConnector3">
            <a:avLst>
              <a:gd name="adj1" fmla="val 9915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1B456846-3AC8-4A55-A50F-1555CCA9A147}"/>
              </a:ext>
            </a:extLst>
          </p:cNvPr>
          <p:cNvCxnSpPr>
            <a:cxnSpLocks/>
          </p:cNvCxnSpPr>
          <p:nvPr/>
        </p:nvCxnSpPr>
        <p:spPr>
          <a:xfrm>
            <a:off x="6395524" y="1863011"/>
            <a:ext cx="901773" cy="345936"/>
          </a:xfrm>
          <a:prstGeom prst="bentConnector3">
            <a:avLst>
              <a:gd name="adj1" fmla="val 36269"/>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FA23F722-DC83-4C10-BBE2-764EC120CAC0}"/>
              </a:ext>
            </a:extLst>
          </p:cNvPr>
          <p:cNvCxnSpPr>
            <a:cxnSpLocks/>
          </p:cNvCxnSpPr>
          <p:nvPr/>
        </p:nvCxnSpPr>
        <p:spPr>
          <a:xfrm>
            <a:off x="9582150" y="3321589"/>
            <a:ext cx="982709" cy="332317"/>
          </a:xfrm>
          <a:prstGeom prst="bentConnector3">
            <a:avLst>
              <a:gd name="adj1" fmla="val 35461"/>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C646B1A4-8AFA-44E2-8EB4-DB37AF10FF5F}"/>
              </a:ext>
            </a:extLst>
          </p:cNvPr>
          <p:cNvSpPr/>
          <p:nvPr/>
        </p:nvSpPr>
        <p:spPr>
          <a:xfrm>
            <a:off x="10329341" y="1120363"/>
            <a:ext cx="1524000" cy="783513"/>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Orchestration and Visualization</a:t>
            </a:r>
          </a:p>
        </p:txBody>
      </p:sp>
      <p:pic>
        <p:nvPicPr>
          <p:cNvPr id="200" name="Picture 199">
            <a:extLst>
              <a:ext uri="{FF2B5EF4-FFF2-40B4-BE49-F238E27FC236}">
                <a16:creationId xmlns:a16="http://schemas.microsoft.com/office/drawing/2014/main" id="{C82D3E30-F7EB-438F-8E37-945EA14CF0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8376" y="1991337"/>
            <a:ext cx="761980" cy="761980"/>
          </a:xfrm>
          <a:prstGeom prst="rect">
            <a:avLst/>
          </a:prstGeom>
        </p:spPr>
      </p:pic>
      <p:cxnSp>
        <p:nvCxnSpPr>
          <p:cNvPr id="201" name="Connector: Elbow 200">
            <a:extLst>
              <a:ext uri="{FF2B5EF4-FFF2-40B4-BE49-F238E27FC236}">
                <a16:creationId xmlns:a16="http://schemas.microsoft.com/office/drawing/2014/main" id="{C0135D2F-0B86-4E16-B572-0D0D82A00728}"/>
              </a:ext>
            </a:extLst>
          </p:cNvPr>
          <p:cNvCxnSpPr>
            <a:cxnSpLocks/>
          </p:cNvCxnSpPr>
          <p:nvPr/>
        </p:nvCxnSpPr>
        <p:spPr>
          <a:xfrm>
            <a:off x="7977380" y="2131275"/>
            <a:ext cx="2701634" cy="440858"/>
          </a:xfrm>
          <a:prstGeom prst="bentConnector3">
            <a:avLst>
              <a:gd name="adj1" fmla="val 38013"/>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10BBD3D-EBF6-4A79-8D9C-CF7EDEEAB223}"/>
              </a:ext>
            </a:extLst>
          </p:cNvPr>
          <p:cNvCxnSpPr>
            <a:cxnSpLocks/>
          </p:cNvCxnSpPr>
          <p:nvPr/>
        </p:nvCxnSpPr>
        <p:spPr>
          <a:xfrm>
            <a:off x="11019366" y="2792859"/>
            <a:ext cx="0" cy="42170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57ED93F-D0DA-4499-8522-54ACC0FBE814}"/>
              </a:ext>
            </a:extLst>
          </p:cNvPr>
          <p:cNvSpPr/>
          <p:nvPr/>
        </p:nvSpPr>
        <p:spPr>
          <a:xfrm>
            <a:off x="338659" y="1115982"/>
            <a:ext cx="1250153" cy="526120"/>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Source</a:t>
            </a:r>
          </a:p>
        </p:txBody>
      </p:sp>
      <p:sp>
        <p:nvSpPr>
          <p:cNvPr id="168" name="Rectangle 167">
            <a:extLst>
              <a:ext uri="{FF2B5EF4-FFF2-40B4-BE49-F238E27FC236}">
                <a16:creationId xmlns:a16="http://schemas.microsoft.com/office/drawing/2014/main" id="{A0804020-07AA-468F-914C-888EECC9F489}"/>
              </a:ext>
            </a:extLst>
          </p:cNvPr>
          <p:cNvSpPr/>
          <p:nvPr/>
        </p:nvSpPr>
        <p:spPr>
          <a:xfrm>
            <a:off x="2485299" y="1137165"/>
            <a:ext cx="1136562" cy="53411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Ingestion</a:t>
            </a:r>
          </a:p>
        </p:txBody>
      </p:sp>
      <p:sp>
        <p:nvSpPr>
          <p:cNvPr id="226" name="Rectangle 225">
            <a:extLst>
              <a:ext uri="{FF2B5EF4-FFF2-40B4-BE49-F238E27FC236}">
                <a16:creationId xmlns:a16="http://schemas.microsoft.com/office/drawing/2014/main" id="{A092B9F4-2ECE-4C2C-BF1D-8CB20C01C2DA}"/>
              </a:ext>
            </a:extLst>
          </p:cNvPr>
          <p:cNvSpPr/>
          <p:nvPr/>
        </p:nvSpPr>
        <p:spPr>
          <a:xfrm>
            <a:off x="5376299" y="919751"/>
            <a:ext cx="2112794" cy="45880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Storage and Processing</a:t>
            </a:r>
          </a:p>
        </p:txBody>
      </p:sp>
      <p:cxnSp>
        <p:nvCxnSpPr>
          <p:cNvPr id="263" name="Connector: Elbow 262">
            <a:extLst>
              <a:ext uri="{FF2B5EF4-FFF2-40B4-BE49-F238E27FC236}">
                <a16:creationId xmlns:a16="http://schemas.microsoft.com/office/drawing/2014/main" id="{66EA5BC3-721D-44E3-9A71-E380C2633FE3}"/>
              </a:ext>
            </a:extLst>
          </p:cNvPr>
          <p:cNvCxnSpPr>
            <a:cxnSpLocks/>
            <a:stCxn id="1026" idx="3"/>
          </p:cNvCxnSpPr>
          <p:nvPr/>
        </p:nvCxnSpPr>
        <p:spPr>
          <a:xfrm flipV="1">
            <a:off x="8055938" y="3758492"/>
            <a:ext cx="1221603" cy="1286246"/>
          </a:xfrm>
          <a:prstGeom prst="bentConnector2">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2D60DD0-1371-4E52-B3F5-75A327ED372A}"/>
              </a:ext>
            </a:extLst>
          </p:cNvPr>
          <p:cNvCxnSpPr>
            <a:cxnSpLocks/>
          </p:cNvCxnSpPr>
          <p:nvPr/>
        </p:nvCxnSpPr>
        <p:spPr>
          <a:xfrm flipV="1">
            <a:off x="6843197" y="3265607"/>
            <a:ext cx="406850" cy="2047"/>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824F74EC-AF85-4902-8F1E-E258E0C01441}"/>
              </a:ext>
            </a:extLst>
          </p:cNvPr>
          <p:cNvCxnSpPr>
            <a:cxnSpLocks/>
          </p:cNvCxnSpPr>
          <p:nvPr/>
        </p:nvCxnSpPr>
        <p:spPr>
          <a:xfrm flipV="1">
            <a:off x="5737042" y="3270670"/>
            <a:ext cx="406850" cy="2047"/>
          </a:xfrm>
          <a:prstGeom prst="straightConnector1">
            <a:avLst/>
          </a:prstGeom>
          <a:ln w="1905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 name="Picture 2" descr="https://www.devopsschool.com/blog/wp-content/uploads/2021/10/azure-data-factory.jpg">
            <a:extLst>
              <a:ext uri="{FF2B5EF4-FFF2-40B4-BE49-F238E27FC236}">
                <a16:creationId xmlns:a16="http://schemas.microsoft.com/office/drawing/2014/main" id="{E83EA367-FC56-44B4-8B65-B5A4FDB3F1B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99885" y="3562790"/>
            <a:ext cx="1619614" cy="106807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7B07CD26-B8F4-4296-BE95-B1116C097D8C}"/>
              </a:ext>
            </a:extLst>
          </p:cNvPr>
          <p:cNvGrpSpPr/>
          <p:nvPr/>
        </p:nvGrpSpPr>
        <p:grpSpPr>
          <a:xfrm>
            <a:off x="2446688" y="1986876"/>
            <a:ext cx="1210050" cy="569607"/>
            <a:chOff x="3705302" y="2510246"/>
            <a:chExt cx="1210050" cy="569607"/>
          </a:xfrm>
        </p:grpSpPr>
        <p:sp>
          <p:nvSpPr>
            <p:cNvPr id="57" name="Rectangle 56">
              <a:extLst>
                <a:ext uri="{FF2B5EF4-FFF2-40B4-BE49-F238E27FC236}">
                  <a16:creationId xmlns:a16="http://schemas.microsoft.com/office/drawing/2014/main" id="{4D40B985-6E08-4C22-B4C6-5AFED12FDF59}"/>
                </a:ext>
              </a:extLst>
            </p:cNvPr>
            <p:cNvSpPr/>
            <p:nvPr/>
          </p:nvSpPr>
          <p:spPr>
            <a:xfrm>
              <a:off x="3705302" y="2510246"/>
              <a:ext cx="1210050" cy="569607"/>
            </a:xfrm>
            <a:prstGeom prst="rect">
              <a:avLst/>
            </a:prstGeom>
            <a:solidFill>
              <a:schemeClr val="accent2">
                <a:lumMod val="20000"/>
                <a:lumOff val="8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9" name="Picture 4" descr="File:Apache Sqoop logo.svg">
              <a:extLst>
                <a:ext uri="{FF2B5EF4-FFF2-40B4-BE49-F238E27FC236}">
                  <a16:creationId xmlns:a16="http://schemas.microsoft.com/office/drawing/2014/main" id="{0C92F5FF-2A4C-48D0-9AF2-0CDDBCA10D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32215" y="2658399"/>
              <a:ext cx="956223" cy="273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3" name="Connector: Elbow 252">
            <a:extLst>
              <a:ext uri="{FF2B5EF4-FFF2-40B4-BE49-F238E27FC236}">
                <a16:creationId xmlns:a16="http://schemas.microsoft.com/office/drawing/2014/main" id="{14C53AE5-8892-4DAB-B3D9-56BCEFF4A0C6}"/>
              </a:ext>
            </a:extLst>
          </p:cNvPr>
          <p:cNvCxnSpPr>
            <a:cxnSpLocks/>
            <a:stCxn id="43" idx="3"/>
            <a:endCxn id="2" idx="1"/>
          </p:cNvCxnSpPr>
          <p:nvPr/>
        </p:nvCxnSpPr>
        <p:spPr>
          <a:xfrm>
            <a:off x="1763032" y="3421096"/>
            <a:ext cx="536853" cy="675730"/>
          </a:xfrm>
          <a:prstGeom prst="bentConnector3">
            <a:avLst>
              <a:gd name="adj1" fmla="val 50000"/>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122248-D2CE-4D70-BED8-FA752C550510}"/>
              </a:ext>
            </a:extLst>
          </p:cNvPr>
          <p:cNvSpPr/>
          <p:nvPr/>
        </p:nvSpPr>
        <p:spPr>
          <a:xfrm>
            <a:off x="2577994" y="144151"/>
            <a:ext cx="6741849" cy="428916"/>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Data Engineering Solution Architecture for the current project</a:t>
            </a:r>
          </a:p>
        </p:txBody>
      </p:sp>
      <p:sp>
        <p:nvSpPr>
          <p:cNvPr id="48" name="Rectangle 47">
            <a:extLst>
              <a:ext uri="{FF2B5EF4-FFF2-40B4-BE49-F238E27FC236}">
                <a16:creationId xmlns:a16="http://schemas.microsoft.com/office/drawing/2014/main" id="{D6D8DD98-7B99-43E6-B06D-976DE55DE45F}"/>
              </a:ext>
            </a:extLst>
          </p:cNvPr>
          <p:cNvSpPr/>
          <p:nvPr/>
        </p:nvSpPr>
        <p:spPr>
          <a:xfrm>
            <a:off x="6796310" y="4584510"/>
            <a:ext cx="455715" cy="219173"/>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prstClr val="white"/>
                </a:solidFill>
                <a:latin typeface="Calibri" panose="020F0502020204030204"/>
              </a:rPr>
              <a:t>ADF</a:t>
            </a:r>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B6F648D3-A053-4F2E-96A4-9A4A801AC8E6}"/>
              </a:ext>
            </a:extLst>
          </p:cNvPr>
          <p:cNvSpPr/>
          <p:nvPr/>
        </p:nvSpPr>
        <p:spPr>
          <a:xfrm>
            <a:off x="1862902" y="1849772"/>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0" name="Oval 49">
            <a:extLst>
              <a:ext uri="{FF2B5EF4-FFF2-40B4-BE49-F238E27FC236}">
                <a16:creationId xmlns:a16="http://schemas.microsoft.com/office/drawing/2014/main" id="{4B51194D-A887-4ACE-9892-F91A9321CD28}"/>
              </a:ext>
            </a:extLst>
          </p:cNvPr>
          <p:cNvSpPr/>
          <p:nvPr/>
        </p:nvSpPr>
        <p:spPr>
          <a:xfrm>
            <a:off x="4055305" y="1409232"/>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1" name="Oval 50">
            <a:extLst>
              <a:ext uri="{FF2B5EF4-FFF2-40B4-BE49-F238E27FC236}">
                <a16:creationId xmlns:a16="http://schemas.microsoft.com/office/drawing/2014/main" id="{37ABA81F-FBC8-4867-8673-3172C140B995}"/>
              </a:ext>
            </a:extLst>
          </p:cNvPr>
          <p:cNvSpPr/>
          <p:nvPr/>
        </p:nvSpPr>
        <p:spPr>
          <a:xfrm>
            <a:off x="8850785" y="1744051"/>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2" name="Oval 51">
            <a:extLst>
              <a:ext uri="{FF2B5EF4-FFF2-40B4-BE49-F238E27FC236}">
                <a16:creationId xmlns:a16="http://schemas.microsoft.com/office/drawing/2014/main" id="{CD0D8190-8476-4D3B-A36E-198EE6B86443}"/>
              </a:ext>
            </a:extLst>
          </p:cNvPr>
          <p:cNvSpPr/>
          <p:nvPr/>
        </p:nvSpPr>
        <p:spPr>
          <a:xfrm>
            <a:off x="1902032" y="3037665"/>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3" name="Oval 52">
            <a:extLst>
              <a:ext uri="{FF2B5EF4-FFF2-40B4-BE49-F238E27FC236}">
                <a16:creationId xmlns:a16="http://schemas.microsoft.com/office/drawing/2014/main" id="{476EE2E5-36C3-4218-965A-42367D4DBBB1}"/>
              </a:ext>
            </a:extLst>
          </p:cNvPr>
          <p:cNvSpPr/>
          <p:nvPr/>
        </p:nvSpPr>
        <p:spPr>
          <a:xfrm>
            <a:off x="4071720" y="3683534"/>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4" name="Oval 53">
            <a:extLst>
              <a:ext uri="{FF2B5EF4-FFF2-40B4-BE49-F238E27FC236}">
                <a16:creationId xmlns:a16="http://schemas.microsoft.com/office/drawing/2014/main" id="{3ED8E9F6-90B6-4E72-B659-375612CE293A}"/>
              </a:ext>
            </a:extLst>
          </p:cNvPr>
          <p:cNvSpPr/>
          <p:nvPr/>
        </p:nvSpPr>
        <p:spPr>
          <a:xfrm>
            <a:off x="8814061" y="4572306"/>
            <a:ext cx="305661" cy="32480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262313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indefinite"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wipe(left)">
                                      <p:cBhvr>
                                        <p:cTn id="7" dur="1000"/>
                                        <p:tgtEl>
                                          <p:spTgt spid="1037"/>
                                        </p:tgtEl>
                                      </p:cBhvr>
                                    </p:animEffect>
                                  </p:childTnLst>
                                </p:cTn>
                              </p:par>
                            </p:childTnLst>
                          </p:cTn>
                        </p:par>
                        <p:par>
                          <p:cTn id="8" fill="hold">
                            <p:stCondLst>
                              <p:cond delay="1000"/>
                            </p:stCondLst>
                            <p:childTnLst>
                              <p:par>
                                <p:cTn id="9" presetID="22" presetClass="entr" presetSubtype="8" repeatCount="indefinite"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1000"/>
                                        <p:tgtEl>
                                          <p:spTgt spid="111"/>
                                        </p:tgtEl>
                                      </p:cBhvr>
                                    </p:animEffect>
                                  </p:childTnLst>
                                </p:cTn>
                              </p:par>
                            </p:childTnLst>
                          </p:cTn>
                        </p:par>
                        <p:par>
                          <p:cTn id="12" fill="hold">
                            <p:stCondLst>
                              <p:cond delay="2000"/>
                            </p:stCondLst>
                            <p:childTnLst>
                              <p:par>
                                <p:cTn id="13" presetID="22" presetClass="entr" presetSubtype="8" repeatCount="indefinite" fill="hold" nodeType="after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wipe(left)">
                                      <p:cBhvr>
                                        <p:cTn id="15" dur="1000"/>
                                        <p:tgtEl>
                                          <p:spTgt spid="184"/>
                                        </p:tgtEl>
                                      </p:cBhvr>
                                    </p:animEffect>
                                  </p:childTnLst>
                                </p:cTn>
                              </p:par>
                            </p:childTnLst>
                          </p:cTn>
                        </p:par>
                        <p:par>
                          <p:cTn id="16" fill="hold">
                            <p:stCondLst>
                              <p:cond delay="3000"/>
                            </p:stCondLst>
                            <p:childTnLst>
                              <p:par>
                                <p:cTn id="17" presetID="22" presetClass="entr" presetSubtype="8" repeatCount="indefinite" fill="hold" nodeType="after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wipe(left)">
                                      <p:cBhvr>
                                        <p:cTn id="19" dur="1000"/>
                                        <p:tgtEl>
                                          <p:spTgt spid="201"/>
                                        </p:tgtEl>
                                      </p:cBhvr>
                                    </p:animEffect>
                                  </p:childTnLst>
                                </p:cTn>
                              </p:par>
                            </p:childTnLst>
                          </p:cTn>
                        </p:par>
                        <p:par>
                          <p:cTn id="20" fill="hold">
                            <p:stCondLst>
                              <p:cond delay="4000"/>
                            </p:stCondLst>
                            <p:childTnLst>
                              <p:par>
                                <p:cTn id="21" presetID="22" presetClass="entr" presetSubtype="1" repeatCount="indefinite" fill="hold" nodeType="after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wipe(up)">
                                      <p:cBhvr>
                                        <p:cTn id="23" dur="1000"/>
                                        <p:tgtEl>
                                          <p:spTgt spid="165"/>
                                        </p:tgtEl>
                                      </p:cBhvr>
                                    </p:animEffect>
                                  </p:childTnLst>
                                </p:cTn>
                              </p:par>
                            </p:childTnLst>
                          </p:cTn>
                        </p:par>
                        <p:par>
                          <p:cTn id="24" fill="hold">
                            <p:stCondLst>
                              <p:cond delay="50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indefinite" fill="hold" nodeType="clickEffect">
                                  <p:stCondLst>
                                    <p:cond delay="0"/>
                                  </p:stCondLst>
                                  <p:childTnLst>
                                    <p:set>
                                      <p:cBhvr>
                                        <p:cTn id="34" dur="1" fill="hold">
                                          <p:stCondLst>
                                            <p:cond delay="0"/>
                                          </p:stCondLst>
                                        </p:cTn>
                                        <p:tgtEl>
                                          <p:spTgt spid="253"/>
                                        </p:tgtEl>
                                        <p:attrNameLst>
                                          <p:attrName>style.visibility</p:attrName>
                                        </p:attrNameLst>
                                      </p:cBhvr>
                                      <p:to>
                                        <p:strVal val="visible"/>
                                      </p:to>
                                    </p:set>
                                    <p:animEffect transition="in" filter="wipe(left)">
                                      <p:cBhvr>
                                        <p:cTn id="35" dur="1000"/>
                                        <p:tgtEl>
                                          <p:spTgt spid="253"/>
                                        </p:tgtEl>
                                      </p:cBhvr>
                                    </p:animEffect>
                                  </p:childTnLst>
                                </p:cTn>
                              </p:par>
                            </p:childTnLst>
                          </p:cTn>
                        </p:par>
                        <p:par>
                          <p:cTn id="36" fill="hold">
                            <p:stCondLst>
                              <p:cond delay="1000"/>
                            </p:stCondLst>
                            <p:childTnLst>
                              <p:par>
                                <p:cTn id="37" presetID="22" presetClass="entr" presetSubtype="8" repeatCount="indefinite" fill="hold" nodeType="after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left)">
                                      <p:cBhvr>
                                        <p:cTn id="39" dur="1000"/>
                                        <p:tgtEl>
                                          <p:spTgt spid="113"/>
                                        </p:tgtEl>
                                      </p:cBhvr>
                                    </p:animEffect>
                                  </p:childTnLst>
                                </p:cTn>
                              </p:par>
                            </p:childTnLst>
                          </p:cTn>
                        </p:par>
                        <p:par>
                          <p:cTn id="40" fill="hold">
                            <p:stCondLst>
                              <p:cond delay="2000"/>
                            </p:stCondLst>
                            <p:childTnLst>
                              <p:par>
                                <p:cTn id="41" presetID="22" presetClass="entr" presetSubtype="8" repeatCount="indefinite"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1000"/>
                                        <p:tgtEl>
                                          <p:spTgt spid="33"/>
                                        </p:tgtEl>
                                      </p:cBhvr>
                                    </p:animEffect>
                                  </p:childTnLst>
                                </p:cTn>
                              </p:par>
                            </p:childTnLst>
                          </p:cTn>
                        </p:par>
                        <p:par>
                          <p:cTn id="44" fill="hold">
                            <p:stCondLst>
                              <p:cond delay="3000"/>
                            </p:stCondLst>
                            <p:childTnLst>
                              <p:par>
                                <p:cTn id="45" presetID="22" presetClass="entr" presetSubtype="8" repeatCount="indefinite" fill="hold" nodeType="afterEffect">
                                  <p:stCondLst>
                                    <p:cond delay="0"/>
                                  </p:stCondLst>
                                  <p:childTnLst>
                                    <p:set>
                                      <p:cBhvr>
                                        <p:cTn id="46" dur="1" fill="hold">
                                          <p:stCondLst>
                                            <p:cond delay="0"/>
                                          </p:stCondLst>
                                        </p:cTn>
                                        <p:tgtEl>
                                          <p:spTgt spid="278"/>
                                        </p:tgtEl>
                                        <p:attrNameLst>
                                          <p:attrName>style.visibility</p:attrName>
                                        </p:attrNameLst>
                                      </p:cBhvr>
                                      <p:to>
                                        <p:strVal val="visible"/>
                                      </p:to>
                                    </p:set>
                                    <p:animEffect transition="in" filter="wipe(left)">
                                      <p:cBhvr>
                                        <p:cTn id="47" dur="1000"/>
                                        <p:tgtEl>
                                          <p:spTgt spid="278"/>
                                        </p:tgtEl>
                                      </p:cBhvr>
                                    </p:animEffect>
                                  </p:childTnLst>
                                </p:cTn>
                              </p:par>
                            </p:childTnLst>
                          </p:cTn>
                        </p:par>
                        <p:par>
                          <p:cTn id="48" fill="hold">
                            <p:stCondLst>
                              <p:cond delay="4000"/>
                            </p:stCondLst>
                            <p:childTnLst>
                              <p:par>
                                <p:cTn id="49" presetID="22" presetClass="entr" presetSubtype="8" repeatCount="indefinite" fill="hold" nodeType="afterEffect">
                                  <p:stCondLst>
                                    <p:cond delay="0"/>
                                  </p:stCondLst>
                                  <p:childTnLst>
                                    <p:set>
                                      <p:cBhvr>
                                        <p:cTn id="50" dur="1" fill="hold">
                                          <p:stCondLst>
                                            <p:cond delay="0"/>
                                          </p:stCondLst>
                                        </p:cTn>
                                        <p:tgtEl>
                                          <p:spTgt spid="273"/>
                                        </p:tgtEl>
                                        <p:attrNameLst>
                                          <p:attrName>style.visibility</p:attrName>
                                        </p:attrNameLst>
                                      </p:cBhvr>
                                      <p:to>
                                        <p:strVal val="visible"/>
                                      </p:to>
                                    </p:set>
                                    <p:animEffect transition="in" filter="wipe(left)">
                                      <p:cBhvr>
                                        <p:cTn id="51" dur="1000"/>
                                        <p:tgtEl>
                                          <p:spTgt spid="273"/>
                                        </p:tgtEl>
                                      </p:cBhvr>
                                    </p:animEffect>
                                  </p:childTnLst>
                                </p:cTn>
                              </p:par>
                            </p:childTnLst>
                          </p:cTn>
                        </p:par>
                        <p:par>
                          <p:cTn id="52" fill="hold">
                            <p:stCondLst>
                              <p:cond delay="5000"/>
                            </p:stCondLst>
                            <p:childTnLst>
                              <p:par>
                                <p:cTn id="53" presetID="22" presetClass="entr" presetSubtype="2" repeatCount="indefinite" fill="hold"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right)">
                                      <p:cBhvr>
                                        <p:cTn id="55" dur="1000"/>
                                        <p:tgtEl>
                                          <p:spTgt spid="58"/>
                                        </p:tgtEl>
                                      </p:cBhvr>
                                    </p:animEffect>
                                  </p:childTnLst>
                                </p:cTn>
                              </p:par>
                            </p:childTnLst>
                          </p:cTn>
                        </p:par>
                        <p:par>
                          <p:cTn id="56" fill="hold">
                            <p:stCondLst>
                              <p:cond delay="6000"/>
                            </p:stCondLst>
                            <p:childTnLst>
                              <p:par>
                                <p:cTn id="57" presetID="22" presetClass="entr" presetSubtype="8" repeatCount="indefinite" fill="hold" nodeType="afterEffect">
                                  <p:stCondLst>
                                    <p:cond delay="0"/>
                                  </p:stCondLst>
                                  <p:childTnLst>
                                    <p:set>
                                      <p:cBhvr>
                                        <p:cTn id="58" dur="1" fill="hold">
                                          <p:stCondLst>
                                            <p:cond delay="0"/>
                                          </p:stCondLst>
                                        </p:cTn>
                                        <p:tgtEl>
                                          <p:spTgt spid="148"/>
                                        </p:tgtEl>
                                        <p:attrNameLst>
                                          <p:attrName>style.visibility</p:attrName>
                                        </p:attrNameLst>
                                      </p:cBhvr>
                                      <p:to>
                                        <p:strVal val="visible"/>
                                      </p:to>
                                    </p:set>
                                    <p:animEffect transition="in" filter="wipe(left)">
                                      <p:cBhvr>
                                        <p:cTn id="59" dur="1000"/>
                                        <p:tgtEl>
                                          <p:spTgt spid="148"/>
                                        </p:tgtEl>
                                      </p:cBhvr>
                                    </p:animEffect>
                                  </p:childTnLst>
                                </p:cTn>
                              </p:par>
                            </p:childTnLst>
                          </p:cTn>
                        </p:par>
                        <p:par>
                          <p:cTn id="60" fill="hold">
                            <p:stCondLst>
                              <p:cond delay="7000"/>
                            </p:stCondLst>
                            <p:childTnLst>
                              <p:par>
                                <p:cTn id="61" presetID="22" presetClass="entr" presetSubtype="8" repeatCount="indefinite" fill="hold" nodeType="afterEffect">
                                  <p:stCondLst>
                                    <p:cond delay="0"/>
                                  </p:stCondLst>
                                  <p:childTnLst>
                                    <p:set>
                                      <p:cBhvr>
                                        <p:cTn id="62" dur="1" fill="hold">
                                          <p:stCondLst>
                                            <p:cond delay="0"/>
                                          </p:stCondLst>
                                        </p:cTn>
                                        <p:tgtEl>
                                          <p:spTgt spid="196"/>
                                        </p:tgtEl>
                                        <p:attrNameLst>
                                          <p:attrName>style.visibility</p:attrName>
                                        </p:attrNameLst>
                                      </p:cBhvr>
                                      <p:to>
                                        <p:strVal val="visible"/>
                                      </p:to>
                                    </p:set>
                                    <p:animEffect transition="in" filter="wipe(left)">
                                      <p:cBhvr>
                                        <p:cTn id="63" dur="1000"/>
                                        <p:tgtEl>
                                          <p:spTgt spid="196"/>
                                        </p:tgtEl>
                                      </p:cBhvr>
                                    </p:animEffect>
                                  </p:childTnLst>
                                </p:cTn>
                              </p:par>
                            </p:childTnLst>
                          </p:cTn>
                        </p:par>
                        <p:par>
                          <p:cTn id="64" fill="hold">
                            <p:stCondLst>
                              <p:cond delay="8000"/>
                            </p:stCondLst>
                            <p:childTnLst>
                              <p:par>
                                <p:cTn id="65" presetID="22" presetClass="entr" presetSubtype="8" repeatCount="indefinite" fill="hold"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wipe(left)">
                                      <p:cBhvr>
                                        <p:cTn id="67" dur="1000"/>
                                        <p:tgtEl>
                                          <p:spTgt spid="138"/>
                                        </p:tgtEl>
                                      </p:cBhvr>
                                    </p:animEffect>
                                  </p:childTnLst>
                                </p:cTn>
                              </p:par>
                            </p:childTnLst>
                          </p:cTn>
                        </p:par>
                        <p:par>
                          <p:cTn id="68" fill="hold">
                            <p:stCondLst>
                              <p:cond delay="9000"/>
                            </p:stCondLst>
                            <p:childTnLst>
                              <p:par>
                                <p:cTn id="69" presetID="22" presetClass="entr" presetSubtype="4" repeatCount="indefinite" fill="hold" nodeType="afterEffect">
                                  <p:stCondLst>
                                    <p:cond delay="0"/>
                                  </p:stCondLst>
                                  <p:childTnLst>
                                    <p:set>
                                      <p:cBhvr>
                                        <p:cTn id="70" dur="1" fill="hold">
                                          <p:stCondLst>
                                            <p:cond delay="0"/>
                                          </p:stCondLst>
                                        </p:cTn>
                                        <p:tgtEl>
                                          <p:spTgt spid="263"/>
                                        </p:tgtEl>
                                        <p:attrNameLst>
                                          <p:attrName>style.visibility</p:attrName>
                                        </p:attrNameLst>
                                      </p:cBhvr>
                                      <p:to>
                                        <p:strVal val="visible"/>
                                      </p:to>
                                    </p:set>
                                    <p:animEffect transition="in" filter="wipe(down)">
                                      <p:cBhvr>
                                        <p:cTn id="71" dur="1000"/>
                                        <p:tgtEl>
                                          <p:spTgt spid="263"/>
                                        </p:tgtEl>
                                      </p:cBhvr>
                                    </p:animEffect>
                                  </p:childTnLst>
                                </p:cTn>
                              </p:par>
                            </p:childTnLst>
                          </p:cTn>
                        </p:par>
                        <p:par>
                          <p:cTn id="72" fill="hold">
                            <p:stCondLst>
                              <p:cond delay="10000"/>
                            </p:stCondLst>
                            <p:childTnLst>
                              <p:par>
                                <p:cTn id="73" presetID="1"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0" grpId="0" animBg="1"/>
      <p:bldP spid="51" grpId="0" animBg="1"/>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EC9ED1A-29D7-4753-8F1A-BFDA3CB3007D}"/>
              </a:ext>
            </a:extLst>
          </p:cNvPr>
          <p:cNvGraphicFramePr>
            <a:graphicFrameLocks noGrp="1"/>
          </p:cNvGraphicFramePr>
          <p:nvPr>
            <p:ph idx="1"/>
            <p:extLst>
              <p:ext uri="{D42A27DB-BD31-4B8C-83A1-F6EECF244321}">
                <p14:modId xmlns:p14="http://schemas.microsoft.com/office/powerpoint/2010/main" val="1857503074"/>
              </p:ext>
            </p:extLst>
          </p:nvPr>
        </p:nvGraphicFramePr>
        <p:xfrm>
          <a:off x="2716098" y="2871231"/>
          <a:ext cx="6759803" cy="1115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6E39514E-FD98-4913-A76C-CBCB6AC193D5}"/>
              </a:ext>
            </a:extLst>
          </p:cNvPr>
          <p:cNvSpPr>
            <a:spLocks noGrp="1"/>
          </p:cNvSpPr>
          <p:nvPr>
            <p:ph type="title"/>
          </p:nvPr>
        </p:nvSpPr>
        <p:spPr>
          <a:xfrm>
            <a:off x="838200" y="113982"/>
            <a:ext cx="10515600" cy="1325563"/>
          </a:xfrm>
        </p:spPr>
        <p:txBody>
          <a:bodyPr/>
          <a:lstStyle/>
          <a:p>
            <a:r>
              <a:rPr lang="en-US" b="1" dirty="0">
                <a:solidFill>
                  <a:schemeClr val="bg1"/>
                </a:solidFill>
              </a:rPr>
              <a:t>Data Ingestion Pipeline</a:t>
            </a:r>
          </a:p>
        </p:txBody>
      </p:sp>
    </p:spTree>
    <p:extLst>
      <p:ext uri="{BB962C8B-B14F-4D97-AF65-F5344CB8AC3E}">
        <p14:creationId xmlns:p14="http://schemas.microsoft.com/office/powerpoint/2010/main" val="226304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5B09-CF8D-4882-93CD-3CDAB6EEF5E8}"/>
              </a:ext>
            </a:extLst>
          </p:cNvPr>
          <p:cNvSpPr>
            <a:spLocks noGrp="1"/>
          </p:cNvSpPr>
          <p:nvPr>
            <p:ph type="title"/>
          </p:nvPr>
        </p:nvSpPr>
        <p:spPr>
          <a:xfrm>
            <a:off x="706225" y="369453"/>
            <a:ext cx="10515600" cy="1325563"/>
          </a:xfrm>
        </p:spPr>
        <p:txBody>
          <a:bodyPr/>
          <a:lstStyle/>
          <a:p>
            <a:r>
              <a:rPr lang="en-US" b="1" dirty="0">
                <a:solidFill>
                  <a:schemeClr val="bg1"/>
                </a:solidFill>
              </a:rPr>
              <a:t>Source (Azure SQL DB) to Sink (ADLS) Pipeline</a:t>
            </a:r>
          </a:p>
        </p:txBody>
      </p:sp>
      <p:sp>
        <p:nvSpPr>
          <p:cNvPr id="3" name="Content Placeholder 2">
            <a:extLst>
              <a:ext uri="{FF2B5EF4-FFF2-40B4-BE49-F238E27FC236}">
                <a16:creationId xmlns:a16="http://schemas.microsoft.com/office/drawing/2014/main" id="{91E6CCB9-97D5-43CE-A3EF-5DB307880638}"/>
              </a:ext>
            </a:extLst>
          </p:cNvPr>
          <p:cNvSpPr>
            <a:spLocks noGrp="1"/>
          </p:cNvSpPr>
          <p:nvPr>
            <p:ph idx="1"/>
          </p:nvPr>
        </p:nvSpPr>
        <p:spPr>
          <a:xfrm>
            <a:off x="706225" y="1866507"/>
            <a:ext cx="10647575" cy="4310456"/>
          </a:xfrm>
        </p:spPr>
        <p:txBody>
          <a:bodyPr/>
          <a:lstStyle/>
          <a:p>
            <a:r>
              <a:rPr lang="en-US" dirty="0">
                <a:solidFill>
                  <a:schemeClr val="bg1"/>
                </a:solidFill>
              </a:rPr>
              <a:t>Data is in Azure SQL DB, This is our source</a:t>
            </a:r>
          </a:p>
          <a:p>
            <a:pPr marL="0" indent="0">
              <a:buNone/>
            </a:pPr>
            <a:endParaRPr lang="en-US" dirty="0"/>
          </a:p>
        </p:txBody>
      </p:sp>
      <p:pic>
        <p:nvPicPr>
          <p:cNvPr id="4" name="Picture 3">
            <a:extLst>
              <a:ext uri="{FF2B5EF4-FFF2-40B4-BE49-F238E27FC236}">
                <a16:creationId xmlns:a16="http://schemas.microsoft.com/office/drawing/2014/main" id="{69097817-D070-49BE-8E39-05C6C8EA18F1}"/>
              </a:ext>
            </a:extLst>
          </p:cNvPr>
          <p:cNvPicPr/>
          <p:nvPr/>
        </p:nvPicPr>
        <p:blipFill>
          <a:blip r:embed="rId2"/>
          <a:stretch>
            <a:fillRect/>
          </a:stretch>
        </p:blipFill>
        <p:spPr>
          <a:xfrm>
            <a:off x="984313" y="2632229"/>
            <a:ext cx="9583133" cy="3716226"/>
          </a:xfrm>
          <a:prstGeom prst="rect">
            <a:avLst/>
          </a:prstGeom>
        </p:spPr>
      </p:pic>
    </p:spTree>
    <p:extLst>
      <p:ext uri="{BB962C8B-B14F-4D97-AF65-F5344CB8AC3E}">
        <p14:creationId xmlns:p14="http://schemas.microsoft.com/office/powerpoint/2010/main" val="296709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4C54D8-0D90-4D92-A41B-71762E9266E1}"/>
              </a:ext>
            </a:extLst>
          </p:cNvPr>
          <p:cNvSpPr>
            <a:spLocks noGrp="1"/>
          </p:cNvSpPr>
          <p:nvPr>
            <p:ph idx="1"/>
          </p:nvPr>
        </p:nvSpPr>
        <p:spPr>
          <a:xfrm>
            <a:off x="838200" y="339364"/>
            <a:ext cx="11190402" cy="6518635"/>
          </a:xfrm>
        </p:spPr>
        <p:txBody>
          <a:bodyPr/>
          <a:lstStyle/>
          <a:p>
            <a:r>
              <a:rPr lang="en-US" dirty="0">
                <a:solidFill>
                  <a:schemeClr val="bg1"/>
                </a:solidFill>
              </a:rPr>
              <a:t>Go to Managed in ADF, create 2 linked services</a:t>
            </a:r>
          </a:p>
          <a:p>
            <a:endParaRPr lang="en-US" dirty="0"/>
          </a:p>
          <a:p>
            <a:endParaRPr lang="en-US" dirty="0"/>
          </a:p>
        </p:txBody>
      </p:sp>
      <p:pic>
        <p:nvPicPr>
          <p:cNvPr id="4" name="Picture 3">
            <a:extLst>
              <a:ext uri="{FF2B5EF4-FFF2-40B4-BE49-F238E27FC236}">
                <a16:creationId xmlns:a16="http://schemas.microsoft.com/office/drawing/2014/main" id="{EF29179D-87ED-4151-AF5C-3D26D871F809}"/>
              </a:ext>
            </a:extLst>
          </p:cNvPr>
          <p:cNvPicPr/>
          <p:nvPr/>
        </p:nvPicPr>
        <p:blipFill>
          <a:blip r:embed="rId2"/>
          <a:stretch>
            <a:fillRect/>
          </a:stretch>
        </p:blipFill>
        <p:spPr>
          <a:xfrm>
            <a:off x="838199" y="998321"/>
            <a:ext cx="6722097" cy="2913803"/>
          </a:xfrm>
          <a:prstGeom prst="rect">
            <a:avLst/>
          </a:prstGeom>
        </p:spPr>
      </p:pic>
      <p:pic>
        <p:nvPicPr>
          <p:cNvPr id="5" name="Picture 4">
            <a:extLst>
              <a:ext uri="{FF2B5EF4-FFF2-40B4-BE49-F238E27FC236}">
                <a16:creationId xmlns:a16="http://schemas.microsoft.com/office/drawing/2014/main" id="{8775BBE7-8B7C-413D-806F-637B21BD5CC9}"/>
              </a:ext>
            </a:extLst>
          </p:cNvPr>
          <p:cNvPicPr/>
          <p:nvPr/>
        </p:nvPicPr>
        <p:blipFill>
          <a:blip r:embed="rId3"/>
          <a:stretch>
            <a:fillRect/>
          </a:stretch>
        </p:blipFill>
        <p:spPr>
          <a:xfrm>
            <a:off x="8017955" y="998321"/>
            <a:ext cx="3263900" cy="3924300"/>
          </a:xfrm>
          <a:prstGeom prst="rect">
            <a:avLst/>
          </a:prstGeom>
        </p:spPr>
      </p:pic>
      <p:pic>
        <p:nvPicPr>
          <p:cNvPr id="6" name="Picture 5">
            <a:extLst>
              <a:ext uri="{FF2B5EF4-FFF2-40B4-BE49-F238E27FC236}">
                <a16:creationId xmlns:a16="http://schemas.microsoft.com/office/drawing/2014/main" id="{3F8BE034-98F5-4AF0-8947-982468C26EF6}"/>
              </a:ext>
            </a:extLst>
          </p:cNvPr>
          <p:cNvPicPr/>
          <p:nvPr/>
        </p:nvPicPr>
        <p:blipFill>
          <a:blip r:embed="rId4"/>
          <a:stretch>
            <a:fillRect/>
          </a:stretch>
        </p:blipFill>
        <p:spPr>
          <a:xfrm>
            <a:off x="838199" y="4019019"/>
            <a:ext cx="6722096" cy="2702291"/>
          </a:xfrm>
          <a:prstGeom prst="rect">
            <a:avLst/>
          </a:prstGeom>
        </p:spPr>
      </p:pic>
      <p:sp>
        <p:nvSpPr>
          <p:cNvPr id="7" name="TextBox 6">
            <a:extLst>
              <a:ext uri="{FF2B5EF4-FFF2-40B4-BE49-F238E27FC236}">
                <a16:creationId xmlns:a16="http://schemas.microsoft.com/office/drawing/2014/main" id="{B387B473-4AD1-4B8F-AEB4-B45EB2F103C9}"/>
              </a:ext>
            </a:extLst>
          </p:cNvPr>
          <p:cNvSpPr txBox="1"/>
          <p:nvPr/>
        </p:nvSpPr>
        <p:spPr>
          <a:xfrm>
            <a:off x="8017955" y="5222448"/>
            <a:ext cx="3831538" cy="923330"/>
          </a:xfrm>
          <a:prstGeom prst="rect">
            <a:avLst/>
          </a:prstGeom>
          <a:solidFill>
            <a:schemeClr val="bg2"/>
          </a:solidFill>
        </p:spPr>
        <p:txBody>
          <a:bodyPr wrap="square" rtlCol="0">
            <a:spAutoFit/>
          </a:bodyPr>
          <a:lstStyle/>
          <a:p>
            <a:r>
              <a:rPr lang="en-US" b="1" dirty="0"/>
              <a:t>Creating for-each activity to bring multiple files from SQL DB to ADLS and pipeline as shown</a:t>
            </a:r>
          </a:p>
        </p:txBody>
      </p:sp>
    </p:spTree>
    <p:extLst>
      <p:ext uri="{BB962C8B-B14F-4D97-AF65-F5344CB8AC3E}">
        <p14:creationId xmlns:p14="http://schemas.microsoft.com/office/powerpoint/2010/main" val="3896993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2381</TotalTime>
  <Words>1760</Words>
  <Application>Microsoft Office PowerPoint</Application>
  <PresentationFormat>Widescreen</PresentationFormat>
  <Paragraphs>405</Paragraphs>
  <Slides>42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RECOMMENDATION SYSTEM FOR OTT PLATFORM</vt:lpstr>
      <vt:lpstr>Objectives</vt:lpstr>
      <vt:lpstr>Data Description</vt:lpstr>
      <vt:lpstr>Tools and Frameworks Used</vt:lpstr>
      <vt:lpstr>Environment and Versions</vt:lpstr>
      <vt:lpstr>PowerPoint Presentation</vt:lpstr>
      <vt:lpstr>Data Ingestion Pipeline</vt:lpstr>
      <vt:lpstr>Source (Azure SQL DB) to Sink (ADLS) Pipeline</vt:lpstr>
      <vt:lpstr>PowerPoint Presentation</vt:lpstr>
      <vt:lpstr>PowerPoint Presentation</vt:lpstr>
      <vt:lpstr>Architecture &amp; Analysis Using HIVE</vt:lpstr>
      <vt:lpstr>Created internal table, scenarios</vt:lpstr>
      <vt:lpstr>PowerPoint Presentation</vt:lpstr>
      <vt:lpstr>Scenario 1</vt:lpstr>
      <vt:lpstr>PowerPoint Presentation</vt:lpstr>
      <vt:lpstr>PowerPoint Presentation</vt:lpstr>
      <vt:lpstr>Scenario 4</vt:lpstr>
      <vt:lpstr>PowerPoint Presentation</vt:lpstr>
      <vt:lpstr>PowerPoint Presentation</vt:lpstr>
      <vt:lpstr>Comparison</vt:lpstr>
      <vt:lpstr>Architecture &amp; Analysis Using Databricks</vt:lpstr>
      <vt:lpstr>Databricks</vt:lpstr>
      <vt:lpstr>Running the pipeline with ADF for the 2 notebooks</vt:lpstr>
      <vt:lpstr>Selecting Notebooks &amp; Running  Pipelines</vt:lpstr>
      <vt:lpstr>Checking the Output in ADLS</vt:lpstr>
      <vt:lpstr>PowerPoint Presentation</vt:lpstr>
      <vt:lpstr>NoSQL DB Architecture &amp; Analysis Using Cosmos DB</vt:lpstr>
      <vt:lpstr>PowerPoint Presentation</vt:lpstr>
      <vt:lpstr>PowerPoint Presentation</vt:lpstr>
      <vt:lpstr>Amazon 1, 2</vt:lpstr>
      <vt:lpstr>Amazon 3</vt:lpstr>
      <vt:lpstr>Amazon 4</vt:lpstr>
      <vt:lpstr>Amazon 5, 6</vt:lpstr>
      <vt:lpstr>Amazon</vt:lpstr>
      <vt:lpstr>Disney 1, 2, 3, 4</vt:lpstr>
      <vt:lpstr>Disney</vt:lpstr>
      <vt:lpstr>Netflix 1, 2, 3, 4, 5</vt:lpstr>
      <vt:lpstr>Netflix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Futurense</dc:creator>
  <cp:lastModifiedBy>Futurense</cp:lastModifiedBy>
  <cp:revision>107</cp:revision>
  <dcterms:created xsi:type="dcterms:W3CDTF">2023-08-11T03:48:11Z</dcterms:created>
  <dcterms:modified xsi:type="dcterms:W3CDTF">2023-08-16T16:38:40Z</dcterms:modified>
</cp:coreProperties>
</file>